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58" r:id="rId6"/>
    <p:sldId id="262" r:id="rId7"/>
    <p:sldId id="261" r:id="rId8"/>
    <p:sldId id="266" r:id="rId9"/>
    <p:sldId id="267" r:id="rId10"/>
    <p:sldId id="265" r:id="rId11"/>
    <p:sldId id="263" r:id="rId12"/>
    <p:sldId id="264" r:id="rId13"/>
    <p:sldId id="270" r:id="rId14"/>
    <p:sldId id="269" r:id="rId15"/>
    <p:sldId id="272" r:id="rId16"/>
    <p:sldId id="275" r:id="rId17"/>
    <p:sldId id="276" r:id="rId18"/>
    <p:sldId id="317" r:id="rId19"/>
    <p:sldId id="274" r:id="rId20"/>
    <p:sldId id="279" r:id="rId21"/>
    <p:sldId id="280" r:id="rId22"/>
    <p:sldId id="273" r:id="rId23"/>
    <p:sldId id="315" r:id="rId24"/>
    <p:sldId id="278" r:id="rId25"/>
    <p:sldId id="284" r:id="rId26"/>
    <p:sldId id="318" r:id="rId27"/>
    <p:sldId id="319" r:id="rId28"/>
    <p:sldId id="316" r:id="rId29"/>
    <p:sldId id="282" r:id="rId30"/>
    <p:sldId id="283" r:id="rId31"/>
    <p:sldId id="285" r:id="rId32"/>
    <p:sldId id="286" r:id="rId33"/>
    <p:sldId id="325" r:id="rId34"/>
    <p:sldId id="326" r:id="rId35"/>
    <p:sldId id="303" r:id="rId36"/>
    <p:sldId id="304" r:id="rId37"/>
    <p:sldId id="309" r:id="rId38"/>
    <p:sldId id="313" r:id="rId39"/>
    <p:sldId id="305" r:id="rId40"/>
    <p:sldId id="310" r:id="rId41"/>
    <p:sldId id="306" r:id="rId42"/>
    <p:sldId id="307" r:id="rId43"/>
    <p:sldId id="312" r:id="rId44"/>
    <p:sldId id="308" r:id="rId45"/>
    <p:sldId id="320" r:id="rId46"/>
    <p:sldId id="314" r:id="rId47"/>
    <p:sldId id="288" r:id="rId48"/>
    <p:sldId id="289" r:id="rId49"/>
    <p:sldId id="291" r:id="rId50"/>
    <p:sldId id="294" r:id="rId51"/>
    <p:sldId id="290" r:id="rId52"/>
    <p:sldId id="321" r:id="rId53"/>
    <p:sldId id="292" r:id="rId54"/>
    <p:sldId id="298" r:id="rId55"/>
    <p:sldId id="299" r:id="rId56"/>
    <p:sldId id="297" r:id="rId57"/>
    <p:sldId id="301" r:id="rId58"/>
    <p:sldId id="302" r:id="rId59"/>
    <p:sldId id="324" r:id="rId60"/>
    <p:sldId id="293" r:id="rId61"/>
    <p:sldId id="322" r:id="rId62"/>
    <p:sldId id="323" r:id="rId6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CA830C-1475-48B7-B0D3-C9A00AFC870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1AC46D0-3758-4AB8-AB76-1F2187CF1228}">
      <dgm:prSet phldrT="[Texto]"/>
      <dgm:spPr/>
      <dgm:t>
        <a:bodyPr/>
        <a:lstStyle/>
        <a:p>
          <a:r>
            <a:rPr lang="es-ES" dirty="0" smtClean="0"/>
            <a:t>Tamaño molecular</a:t>
          </a:r>
          <a:endParaRPr lang="es-ES" dirty="0"/>
        </a:p>
      </dgm:t>
    </dgm:pt>
    <dgm:pt modelId="{5306C528-0E57-48CF-B273-CDCDB3B86C5C}" type="parTrans" cxnId="{634BA057-3E4F-4A1D-880C-1FE317C7D589}">
      <dgm:prSet/>
      <dgm:spPr/>
      <dgm:t>
        <a:bodyPr/>
        <a:lstStyle/>
        <a:p>
          <a:endParaRPr lang="es-ES"/>
        </a:p>
      </dgm:t>
    </dgm:pt>
    <dgm:pt modelId="{0D388412-7999-4FBE-BBEE-212255D3C929}" type="sibTrans" cxnId="{634BA057-3E4F-4A1D-880C-1FE317C7D589}">
      <dgm:prSet/>
      <dgm:spPr/>
      <dgm:t>
        <a:bodyPr/>
        <a:lstStyle/>
        <a:p>
          <a:endParaRPr lang="es-ES"/>
        </a:p>
      </dgm:t>
    </dgm:pt>
    <dgm:pt modelId="{09F6C4E6-4349-4D12-8405-F6AA21283FB0}">
      <dgm:prSet phldrT="[Texto]"/>
      <dgm:spPr/>
      <dgm:t>
        <a:bodyPr/>
        <a:lstStyle/>
        <a:p>
          <a:r>
            <a:rPr lang="es-ES" dirty="0" smtClean="0"/>
            <a:t>Solubilidad diferencial</a:t>
          </a:r>
          <a:endParaRPr lang="es-ES" dirty="0"/>
        </a:p>
      </dgm:t>
    </dgm:pt>
    <dgm:pt modelId="{CF8DBC1B-3477-4C19-A4E9-2BF1327A7B6C}" type="parTrans" cxnId="{9F66EAF9-4D39-4153-A05C-7F653A511134}">
      <dgm:prSet/>
      <dgm:spPr/>
      <dgm:t>
        <a:bodyPr/>
        <a:lstStyle/>
        <a:p>
          <a:endParaRPr lang="es-ES"/>
        </a:p>
      </dgm:t>
    </dgm:pt>
    <dgm:pt modelId="{5B38CB6D-9140-4244-9B5F-41F04C8A4699}" type="sibTrans" cxnId="{9F66EAF9-4D39-4153-A05C-7F653A511134}">
      <dgm:prSet/>
      <dgm:spPr/>
      <dgm:t>
        <a:bodyPr/>
        <a:lstStyle/>
        <a:p>
          <a:endParaRPr lang="es-ES"/>
        </a:p>
      </dgm:t>
    </dgm:pt>
    <dgm:pt modelId="{692EA5B3-DB8C-4066-B293-A65EF8610EC5}">
      <dgm:prSet phldrT="[Texto]"/>
      <dgm:spPr/>
      <dgm:t>
        <a:bodyPr/>
        <a:lstStyle/>
        <a:p>
          <a:r>
            <a:rPr lang="es-ES" dirty="0" smtClean="0"/>
            <a:t>Carga eléctrica/puntos </a:t>
          </a:r>
          <a:r>
            <a:rPr lang="es-ES" dirty="0" err="1" smtClean="0"/>
            <a:t>isoelectrícos</a:t>
          </a:r>
          <a:endParaRPr lang="es-ES" dirty="0"/>
        </a:p>
      </dgm:t>
    </dgm:pt>
    <dgm:pt modelId="{90F7CF3C-ACA8-40F6-95D4-258665B355B0}" type="parTrans" cxnId="{228E5A41-1177-494B-8BBC-D9914A2FB3D1}">
      <dgm:prSet/>
      <dgm:spPr/>
      <dgm:t>
        <a:bodyPr/>
        <a:lstStyle/>
        <a:p>
          <a:endParaRPr lang="es-ES"/>
        </a:p>
      </dgm:t>
    </dgm:pt>
    <dgm:pt modelId="{269E52EB-70B0-465D-81D8-FE8E1960E4BD}" type="sibTrans" cxnId="{228E5A41-1177-494B-8BBC-D9914A2FB3D1}">
      <dgm:prSet/>
      <dgm:spPr/>
      <dgm:t>
        <a:bodyPr/>
        <a:lstStyle/>
        <a:p>
          <a:endParaRPr lang="es-ES"/>
        </a:p>
      </dgm:t>
    </dgm:pt>
    <dgm:pt modelId="{E86C9E09-A940-4B6A-BF82-93CD893F964F}" type="pres">
      <dgm:prSet presAssocID="{E8CA830C-1475-48B7-B0D3-C9A00AFC870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45FFD38-1BBA-47FA-A2D0-80355A3060D7}" type="pres">
      <dgm:prSet presAssocID="{31AC46D0-3758-4AB8-AB76-1F2187CF1228}" presName="parentLin" presStyleCnt="0"/>
      <dgm:spPr/>
    </dgm:pt>
    <dgm:pt modelId="{8CDE6EB3-4A84-4248-80F6-F859412F7753}" type="pres">
      <dgm:prSet presAssocID="{31AC46D0-3758-4AB8-AB76-1F2187CF1228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23B88513-3751-4AB0-8D2C-3492CCF2C163}" type="pres">
      <dgm:prSet presAssocID="{31AC46D0-3758-4AB8-AB76-1F2187CF122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5A20B7-1E7B-46F7-BA19-5650708BD27E}" type="pres">
      <dgm:prSet presAssocID="{31AC46D0-3758-4AB8-AB76-1F2187CF1228}" presName="negativeSpace" presStyleCnt="0"/>
      <dgm:spPr/>
    </dgm:pt>
    <dgm:pt modelId="{0AC74F62-3CE2-49A6-B10F-E98FCD7B4381}" type="pres">
      <dgm:prSet presAssocID="{31AC46D0-3758-4AB8-AB76-1F2187CF1228}" presName="childText" presStyleLbl="conFgAcc1" presStyleIdx="0" presStyleCnt="3">
        <dgm:presLayoutVars>
          <dgm:bulletEnabled val="1"/>
        </dgm:presLayoutVars>
      </dgm:prSet>
      <dgm:spPr/>
    </dgm:pt>
    <dgm:pt modelId="{03314673-359D-4FF5-B05B-872BB3274FC5}" type="pres">
      <dgm:prSet presAssocID="{0D388412-7999-4FBE-BBEE-212255D3C929}" presName="spaceBetweenRectangles" presStyleCnt="0"/>
      <dgm:spPr/>
    </dgm:pt>
    <dgm:pt modelId="{87A18354-65BA-4DA8-A95F-E1E818D5710D}" type="pres">
      <dgm:prSet presAssocID="{09F6C4E6-4349-4D12-8405-F6AA21283FB0}" presName="parentLin" presStyleCnt="0"/>
      <dgm:spPr/>
    </dgm:pt>
    <dgm:pt modelId="{266AFC11-509B-4B4A-AE73-053A6B0CA1F9}" type="pres">
      <dgm:prSet presAssocID="{09F6C4E6-4349-4D12-8405-F6AA21283FB0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7204C0FE-651D-474B-B4A5-FF2795BA9117}" type="pres">
      <dgm:prSet presAssocID="{09F6C4E6-4349-4D12-8405-F6AA21283FB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CC5DE2-D679-4971-91FB-B8D571D07A83}" type="pres">
      <dgm:prSet presAssocID="{09F6C4E6-4349-4D12-8405-F6AA21283FB0}" presName="negativeSpace" presStyleCnt="0"/>
      <dgm:spPr/>
    </dgm:pt>
    <dgm:pt modelId="{F27B706D-DFCC-4D85-A615-2E5E8BE21254}" type="pres">
      <dgm:prSet presAssocID="{09F6C4E6-4349-4D12-8405-F6AA21283FB0}" presName="childText" presStyleLbl="conFgAcc1" presStyleIdx="1" presStyleCnt="3">
        <dgm:presLayoutVars>
          <dgm:bulletEnabled val="1"/>
        </dgm:presLayoutVars>
      </dgm:prSet>
      <dgm:spPr/>
    </dgm:pt>
    <dgm:pt modelId="{D3606D71-2FD7-4DE7-BE15-58C8E6D01D96}" type="pres">
      <dgm:prSet presAssocID="{5B38CB6D-9140-4244-9B5F-41F04C8A4699}" presName="spaceBetweenRectangles" presStyleCnt="0"/>
      <dgm:spPr/>
    </dgm:pt>
    <dgm:pt modelId="{CEC70E40-A1DD-47E1-AC15-1C083440F968}" type="pres">
      <dgm:prSet presAssocID="{692EA5B3-DB8C-4066-B293-A65EF8610EC5}" presName="parentLin" presStyleCnt="0"/>
      <dgm:spPr/>
    </dgm:pt>
    <dgm:pt modelId="{CF678B63-23E9-4928-A2A1-28F82CDB6499}" type="pres">
      <dgm:prSet presAssocID="{692EA5B3-DB8C-4066-B293-A65EF8610EC5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4E0BF103-78DC-45AA-9F26-BD7BA77DAE66}" type="pres">
      <dgm:prSet presAssocID="{692EA5B3-DB8C-4066-B293-A65EF8610EC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02581A-C7AA-4F34-B99D-8DDD30533150}" type="pres">
      <dgm:prSet presAssocID="{692EA5B3-DB8C-4066-B293-A65EF8610EC5}" presName="negativeSpace" presStyleCnt="0"/>
      <dgm:spPr/>
    </dgm:pt>
    <dgm:pt modelId="{B839D225-CE11-4130-9A94-320FBDA7FBB0}" type="pres">
      <dgm:prSet presAssocID="{692EA5B3-DB8C-4066-B293-A65EF8610EC5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7948FA9-8A11-4594-B18F-CF55295287FB}" type="presOf" srcId="{31AC46D0-3758-4AB8-AB76-1F2187CF1228}" destId="{8CDE6EB3-4A84-4248-80F6-F859412F7753}" srcOrd="0" destOrd="0" presId="urn:microsoft.com/office/officeart/2005/8/layout/list1"/>
    <dgm:cxn modelId="{634BA057-3E4F-4A1D-880C-1FE317C7D589}" srcId="{E8CA830C-1475-48B7-B0D3-C9A00AFC8702}" destId="{31AC46D0-3758-4AB8-AB76-1F2187CF1228}" srcOrd="0" destOrd="0" parTransId="{5306C528-0E57-48CF-B273-CDCDB3B86C5C}" sibTransId="{0D388412-7999-4FBE-BBEE-212255D3C929}"/>
    <dgm:cxn modelId="{9372478C-4857-4AA5-B4FE-BEECBDDAA4EF}" type="presOf" srcId="{31AC46D0-3758-4AB8-AB76-1F2187CF1228}" destId="{23B88513-3751-4AB0-8D2C-3492CCF2C163}" srcOrd="1" destOrd="0" presId="urn:microsoft.com/office/officeart/2005/8/layout/list1"/>
    <dgm:cxn modelId="{228E5A41-1177-494B-8BBC-D9914A2FB3D1}" srcId="{E8CA830C-1475-48B7-B0D3-C9A00AFC8702}" destId="{692EA5B3-DB8C-4066-B293-A65EF8610EC5}" srcOrd="2" destOrd="0" parTransId="{90F7CF3C-ACA8-40F6-95D4-258665B355B0}" sibTransId="{269E52EB-70B0-465D-81D8-FE8E1960E4BD}"/>
    <dgm:cxn modelId="{88AD3B60-18ED-4191-92AA-FE57D9737E7D}" type="presOf" srcId="{E8CA830C-1475-48B7-B0D3-C9A00AFC8702}" destId="{E86C9E09-A940-4B6A-BF82-93CD893F964F}" srcOrd="0" destOrd="0" presId="urn:microsoft.com/office/officeart/2005/8/layout/list1"/>
    <dgm:cxn modelId="{F085A58E-BA17-4B7A-ABBD-5D30C0A4AA50}" type="presOf" srcId="{09F6C4E6-4349-4D12-8405-F6AA21283FB0}" destId="{7204C0FE-651D-474B-B4A5-FF2795BA9117}" srcOrd="1" destOrd="0" presId="urn:microsoft.com/office/officeart/2005/8/layout/list1"/>
    <dgm:cxn modelId="{B35EEAAE-4673-41AB-8EC7-6A8E47A093B6}" type="presOf" srcId="{09F6C4E6-4349-4D12-8405-F6AA21283FB0}" destId="{266AFC11-509B-4B4A-AE73-053A6B0CA1F9}" srcOrd="0" destOrd="0" presId="urn:microsoft.com/office/officeart/2005/8/layout/list1"/>
    <dgm:cxn modelId="{62296A83-9CF2-4F3F-A35E-8AB9B46D185A}" type="presOf" srcId="{692EA5B3-DB8C-4066-B293-A65EF8610EC5}" destId="{CF678B63-23E9-4928-A2A1-28F82CDB6499}" srcOrd="0" destOrd="0" presId="urn:microsoft.com/office/officeart/2005/8/layout/list1"/>
    <dgm:cxn modelId="{9F66EAF9-4D39-4153-A05C-7F653A511134}" srcId="{E8CA830C-1475-48B7-B0D3-C9A00AFC8702}" destId="{09F6C4E6-4349-4D12-8405-F6AA21283FB0}" srcOrd="1" destOrd="0" parTransId="{CF8DBC1B-3477-4C19-A4E9-2BF1327A7B6C}" sibTransId="{5B38CB6D-9140-4244-9B5F-41F04C8A4699}"/>
    <dgm:cxn modelId="{AC05E27F-3EBA-484C-925B-C169955EAE41}" type="presOf" srcId="{692EA5B3-DB8C-4066-B293-A65EF8610EC5}" destId="{4E0BF103-78DC-45AA-9F26-BD7BA77DAE66}" srcOrd="1" destOrd="0" presId="urn:microsoft.com/office/officeart/2005/8/layout/list1"/>
    <dgm:cxn modelId="{AA1C7322-3AF9-4FE8-9761-912AA1C7C94C}" type="presParOf" srcId="{E86C9E09-A940-4B6A-BF82-93CD893F964F}" destId="{045FFD38-1BBA-47FA-A2D0-80355A3060D7}" srcOrd="0" destOrd="0" presId="urn:microsoft.com/office/officeart/2005/8/layout/list1"/>
    <dgm:cxn modelId="{3AD15CED-4B4F-4FAE-951B-E03E84533C16}" type="presParOf" srcId="{045FFD38-1BBA-47FA-A2D0-80355A3060D7}" destId="{8CDE6EB3-4A84-4248-80F6-F859412F7753}" srcOrd="0" destOrd="0" presId="urn:microsoft.com/office/officeart/2005/8/layout/list1"/>
    <dgm:cxn modelId="{14731712-E41A-4C58-8FA6-E1A20A7AEF0F}" type="presParOf" srcId="{045FFD38-1BBA-47FA-A2D0-80355A3060D7}" destId="{23B88513-3751-4AB0-8D2C-3492CCF2C163}" srcOrd="1" destOrd="0" presId="urn:microsoft.com/office/officeart/2005/8/layout/list1"/>
    <dgm:cxn modelId="{1F5F6514-C5A0-4F09-B760-372E151B4440}" type="presParOf" srcId="{E86C9E09-A940-4B6A-BF82-93CD893F964F}" destId="{7A5A20B7-1E7B-46F7-BA19-5650708BD27E}" srcOrd="1" destOrd="0" presId="urn:microsoft.com/office/officeart/2005/8/layout/list1"/>
    <dgm:cxn modelId="{B085169B-8905-42D2-B81E-09B9030663AF}" type="presParOf" srcId="{E86C9E09-A940-4B6A-BF82-93CD893F964F}" destId="{0AC74F62-3CE2-49A6-B10F-E98FCD7B4381}" srcOrd="2" destOrd="0" presId="urn:microsoft.com/office/officeart/2005/8/layout/list1"/>
    <dgm:cxn modelId="{4C32388A-6AB5-4908-A2B6-0A1013FADB77}" type="presParOf" srcId="{E86C9E09-A940-4B6A-BF82-93CD893F964F}" destId="{03314673-359D-4FF5-B05B-872BB3274FC5}" srcOrd="3" destOrd="0" presId="urn:microsoft.com/office/officeart/2005/8/layout/list1"/>
    <dgm:cxn modelId="{DEE4BB93-08D7-4EED-9F38-E34F0BBE4627}" type="presParOf" srcId="{E86C9E09-A940-4B6A-BF82-93CD893F964F}" destId="{87A18354-65BA-4DA8-A95F-E1E818D5710D}" srcOrd="4" destOrd="0" presId="urn:microsoft.com/office/officeart/2005/8/layout/list1"/>
    <dgm:cxn modelId="{C61CB93E-9F4E-4796-883A-CCCD196027F0}" type="presParOf" srcId="{87A18354-65BA-4DA8-A95F-E1E818D5710D}" destId="{266AFC11-509B-4B4A-AE73-053A6B0CA1F9}" srcOrd="0" destOrd="0" presId="urn:microsoft.com/office/officeart/2005/8/layout/list1"/>
    <dgm:cxn modelId="{CA3BE123-8118-40CB-B4D6-9A6964AFC6F8}" type="presParOf" srcId="{87A18354-65BA-4DA8-A95F-E1E818D5710D}" destId="{7204C0FE-651D-474B-B4A5-FF2795BA9117}" srcOrd="1" destOrd="0" presId="urn:microsoft.com/office/officeart/2005/8/layout/list1"/>
    <dgm:cxn modelId="{9A92223F-7148-4E74-A1AC-E1FE16CFEFC5}" type="presParOf" srcId="{E86C9E09-A940-4B6A-BF82-93CD893F964F}" destId="{A1CC5DE2-D679-4971-91FB-B8D571D07A83}" srcOrd="5" destOrd="0" presId="urn:microsoft.com/office/officeart/2005/8/layout/list1"/>
    <dgm:cxn modelId="{C65DD731-E5DF-4193-A5E3-0C4457A4E582}" type="presParOf" srcId="{E86C9E09-A940-4B6A-BF82-93CD893F964F}" destId="{F27B706D-DFCC-4D85-A615-2E5E8BE21254}" srcOrd="6" destOrd="0" presId="urn:microsoft.com/office/officeart/2005/8/layout/list1"/>
    <dgm:cxn modelId="{C7B7DB47-175D-4FC1-8D5F-ECB4F1304411}" type="presParOf" srcId="{E86C9E09-A940-4B6A-BF82-93CD893F964F}" destId="{D3606D71-2FD7-4DE7-BE15-58C8E6D01D96}" srcOrd="7" destOrd="0" presId="urn:microsoft.com/office/officeart/2005/8/layout/list1"/>
    <dgm:cxn modelId="{13E059FE-49D6-4461-9AAA-EA45C492C540}" type="presParOf" srcId="{E86C9E09-A940-4B6A-BF82-93CD893F964F}" destId="{CEC70E40-A1DD-47E1-AC15-1C083440F968}" srcOrd="8" destOrd="0" presId="urn:microsoft.com/office/officeart/2005/8/layout/list1"/>
    <dgm:cxn modelId="{FFB25450-800F-479F-90E6-E04969BD8EC9}" type="presParOf" srcId="{CEC70E40-A1DD-47E1-AC15-1C083440F968}" destId="{CF678B63-23E9-4928-A2A1-28F82CDB6499}" srcOrd="0" destOrd="0" presId="urn:microsoft.com/office/officeart/2005/8/layout/list1"/>
    <dgm:cxn modelId="{EF3B7D66-35F8-4F2E-85E6-08BAC65614DB}" type="presParOf" srcId="{CEC70E40-A1DD-47E1-AC15-1C083440F968}" destId="{4E0BF103-78DC-45AA-9F26-BD7BA77DAE66}" srcOrd="1" destOrd="0" presId="urn:microsoft.com/office/officeart/2005/8/layout/list1"/>
    <dgm:cxn modelId="{2BA5B098-E7CF-4842-809B-8FEF8A1D6EDE}" type="presParOf" srcId="{E86C9E09-A940-4B6A-BF82-93CD893F964F}" destId="{EC02581A-C7AA-4F34-B99D-8DDD30533150}" srcOrd="9" destOrd="0" presId="urn:microsoft.com/office/officeart/2005/8/layout/list1"/>
    <dgm:cxn modelId="{E43ECB6A-E74F-4FE4-8765-ADEA58B16C52}" type="presParOf" srcId="{E86C9E09-A940-4B6A-BF82-93CD893F964F}" destId="{B839D225-CE11-4130-9A94-320FBDA7FBB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CA830C-1475-48B7-B0D3-C9A00AFC870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1AC46D0-3758-4AB8-AB76-1F2187CF1228}">
      <dgm:prSet phldrT="[Texto]"/>
      <dgm:spPr/>
      <dgm:t>
        <a:bodyPr/>
        <a:lstStyle/>
        <a:p>
          <a:r>
            <a:rPr lang="es-ES" dirty="0" smtClean="0"/>
            <a:t>Adsorción diferencial</a:t>
          </a:r>
          <a:endParaRPr lang="es-ES" dirty="0"/>
        </a:p>
      </dgm:t>
    </dgm:pt>
    <dgm:pt modelId="{5306C528-0E57-48CF-B273-CDCDB3B86C5C}" type="parTrans" cxnId="{634BA057-3E4F-4A1D-880C-1FE317C7D589}">
      <dgm:prSet/>
      <dgm:spPr/>
      <dgm:t>
        <a:bodyPr/>
        <a:lstStyle/>
        <a:p>
          <a:endParaRPr lang="es-ES"/>
        </a:p>
      </dgm:t>
    </dgm:pt>
    <dgm:pt modelId="{0D388412-7999-4FBE-BBEE-212255D3C929}" type="sibTrans" cxnId="{634BA057-3E4F-4A1D-880C-1FE317C7D589}">
      <dgm:prSet/>
      <dgm:spPr/>
      <dgm:t>
        <a:bodyPr/>
        <a:lstStyle/>
        <a:p>
          <a:endParaRPr lang="es-ES"/>
        </a:p>
      </dgm:t>
    </dgm:pt>
    <dgm:pt modelId="{09F6C4E6-4349-4D12-8405-F6AA21283FB0}">
      <dgm:prSet phldrT="[Texto]"/>
      <dgm:spPr/>
      <dgm:t>
        <a:bodyPr/>
        <a:lstStyle/>
        <a:p>
          <a:r>
            <a:rPr lang="es-ES" dirty="0" smtClean="0"/>
            <a:t>Interacciones moleculares específicas</a:t>
          </a:r>
          <a:endParaRPr lang="es-ES" dirty="0"/>
        </a:p>
      </dgm:t>
    </dgm:pt>
    <dgm:pt modelId="{CF8DBC1B-3477-4C19-A4E9-2BF1327A7B6C}" type="parTrans" cxnId="{9F66EAF9-4D39-4153-A05C-7F653A511134}">
      <dgm:prSet/>
      <dgm:spPr/>
      <dgm:t>
        <a:bodyPr/>
        <a:lstStyle/>
        <a:p>
          <a:endParaRPr lang="es-ES"/>
        </a:p>
      </dgm:t>
    </dgm:pt>
    <dgm:pt modelId="{5B38CB6D-9140-4244-9B5F-41F04C8A4699}" type="sibTrans" cxnId="{9F66EAF9-4D39-4153-A05C-7F653A511134}">
      <dgm:prSet/>
      <dgm:spPr/>
      <dgm:t>
        <a:bodyPr/>
        <a:lstStyle/>
        <a:p>
          <a:endParaRPr lang="es-ES"/>
        </a:p>
      </dgm:t>
    </dgm:pt>
    <dgm:pt modelId="{692EA5B3-DB8C-4066-B293-A65EF8610EC5}">
      <dgm:prSet phldrT="[Texto]"/>
      <dgm:spPr/>
      <dgm:t>
        <a:bodyPr/>
        <a:lstStyle/>
        <a:p>
          <a:r>
            <a:rPr lang="es-ES" dirty="0" smtClean="0"/>
            <a:t>Densidad</a:t>
          </a:r>
          <a:endParaRPr lang="es-ES" dirty="0"/>
        </a:p>
      </dgm:t>
    </dgm:pt>
    <dgm:pt modelId="{90F7CF3C-ACA8-40F6-95D4-258665B355B0}" type="parTrans" cxnId="{228E5A41-1177-494B-8BBC-D9914A2FB3D1}">
      <dgm:prSet/>
      <dgm:spPr/>
      <dgm:t>
        <a:bodyPr/>
        <a:lstStyle/>
        <a:p>
          <a:endParaRPr lang="es-ES"/>
        </a:p>
      </dgm:t>
    </dgm:pt>
    <dgm:pt modelId="{269E52EB-70B0-465D-81D8-FE8E1960E4BD}" type="sibTrans" cxnId="{228E5A41-1177-494B-8BBC-D9914A2FB3D1}">
      <dgm:prSet/>
      <dgm:spPr/>
      <dgm:t>
        <a:bodyPr/>
        <a:lstStyle/>
        <a:p>
          <a:endParaRPr lang="es-ES"/>
        </a:p>
      </dgm:t>
    </dgm:pt>
    <dgm:pt modelId="{E86C9E09-A940-4B6A-BF82-93CD893F964F}" type="pres">
      <dgm:prSet presAssocID="{E8CA830C-1475-48B7-B0D3-C9A00AFC870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45FFD38-1BBA-47FA-A2D0-80355A3060D7}" type="pres">
      <dgm:prSet presAssocID="{31AC46D0-3758-4AB8-AB76-1F2187CF1228}" presName="parentLin" presStyleCnt="0"/>
      <dgm:spPr/>
    </dgm:pt>
    <dgm:pt modelId="{8CDE6EB3-4A84-4248-80F6-F859412F7753}" type="pres">
      <dgm:prSet presAssocID="{31AC46D0-3758-4AB8-AB76-1F2187CF1228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23B88513-3751-4AB0-8D2C-3492CCF2C163}" type="pres">
      <dgm:prSet presAssocID="{31AC46D0-3758-4AB8-AB76-1F2187CF122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5A20B7-1E7B-46F7-BA19-5650708BD27E}" type="pres">
      <dgm:prSet presAssocID="{31AC46D0-3758-4AB8-AB76-1F2187CF1228}" presName="negativeSpace" presStyleCnt="0"/>
      <dgm:spPr/>
    </dgm:pt>
    <dgm:pt modelId="{0AC74F62-3CE2-49A6-B10F-E98FCD7B4381}" type="pres">
      <dgm:prSet presAssocID="{31AC46D0-3758-4AB8-AB76-1F2187CF1228}" presName="childText" presStyleLbl="conFgAcc1" presStyleIdx="0" presStyleCnt="3">
        <dgm:presLayoutVars>
          <dgm:bulletEnabled val="1"/>
        </dgm:presLayoutVars>
      </dgm:prSet>
      <dgm:spPr/>
    </dgm:pt>
    <dgm:pt modelId="{03314673-359D-4FF5-B05B-872BB3274FC5}" type="pres">
      <dgm:prSet presAssocID="{0D388412-7999-4FBE-BBEE-212255D3C929}" presName="spaceBetweenRectangles" presStyleCnt="0"/>
      <dgm:spPr/>
    </dgm:pt>
    <dgm:pt modelId="{87A18354-65BA-4DA8-A95F-E1E818D5710D}" type="pres">
      <dgm:prSet presAssocID="{09F6C4E6-4349-4D12-8405-F6AA21283FB0}" presName="parentLin" presStyleCnt="0"/>
      <dgm:spPr/>
    </dgm:pt>
    <dgm:pt modelId="{266AFC11-509B-4B4A-AE73-053A6B0CA1F9}" type="pres">
      <dgm:prSet presAssocID="{09F6C4E6-4349-4D12-8405-F6AA21283FB0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7204C0FE-651D-474B-B4A5-FF2795BA9117}" type="pres">
      <dgm:prSet presAssocID="{09F6C4E6-4349-4D12-8405-F6AA21283FB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CC5DE2-D679-4971-91FB-B8D571D07A83}" type="pres">
      <dgm:prSet presAssocID="{09F6C4E6-4349-4D12-8405-F6AA21283FB0}" presName="negativeSpace" presStyleCnt="0"/>
      <dgm:spPr/>
    </dgm:pt>
    <dgm:pt modelId="{F27B706D-DFCC-4D85-A615-2E5E8BE21254}" type="pres">
      <dgm:prSet presAssocID="{09F6C4E6-4349-4D12-8405-F6AA21283FB0}" presName="childText" presStyleLbl="conFgAcc1" presStyleIdx="1" presStyleCnt="3">
        <dgm:presLayoutVars>
          <dgm:bulletEnabled val="1"/>
        </dgm:presLayoutVars>
      </dgm:prSet>
      <dgm:spPr/>
    </dgm:pt>
    <dgm:pt modelId="{D3606D71-2FD7-4DE7-BE15-58C8E6D01D96}" type="pres">
      <dgm:prSet presAssocID="{5B38CB6D-9140-4244-9B5F-41F04C8A4699}" presName="spaceBetweenRectangles" presStyleCnt="0"/>
      <dgm:spPr/>
    </dgm:pt>
    <dgm:pt modelId="{CEC70E40-A1DD-47E1-AC15-1C083440F968}" type="pres">
      <dgm:prSet presAssocID="{692EA5B3-DB8C-4066-B293-A65EF8610EC5}" presName="parentLin" presStyleCnt="0"/>
      <dgm:spPr/>
    </dgm:pt>
    <dgm:pt modelId="{CF678B63-23E9-4928-A2A1-28F82CDB6499}" type="pres">
      <dgm:prSet presAssocID="{692EA5B3-DB8C-4066-B293-A65EF8610EC5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4E0BF103-78DC-45AA-9F26-BD7BA77DAE66}" type="pres">
      <dgm:prSet presAssocID="{692EA5B3-DB8C-4066-B293-A65EF8610EC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02581A-C7AA-4F34-B99D-8DDD30533150}" type="pres">
      <dgm:prSet presAssocID="{692EA5B3-DB8C-4066-B293-A65EF8610EC5}" presName="negativeSpace" presStyleCnt="0"/>
      <dgm:spPr/>
    </dgm:pt>
    <dgm:pt modelId="{B839D225-CE11-4130-9A94-320FBDA7FBB0}" type="pres">
      <dgm:prSet presAssocID="{692EA5B3-DB8C-4066-B293-A65EF8610EC5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82FE956-46CD-49B1-919C-3867A1835A59}" type="presOf" srcId="{E8CA830C-1475-48B7-B0D3-C9A00AFC8702}" destId="{E86C9E09-A940-4B6A-BF82-93CD893F964F}" srcOrd="0" destOrd="0" presId="urn:microsoft.com/office/officeart/2005/8/layout/list1"/>
    <dgm:cxn modelId="{634BA057-3E4F-4A1D-880C-1FE317C7D589}" srcId="{E8CA830C-1475-48B7-B0D3-C9A00AFC8702}" destId="{31AC46D0-3758-4AB8-AB76-1F2187CF1228}" srcOrd="0" destOrd="0" parTransId="{5306C528-0E57-48CF-B273-CDCDB3B86C5C}" sibTransId="{0D388412-7999-4FBE-BBEE-212255D3C929}"/>
    <dgm:cxn modelId="{D6F79529-C431-4FDC-9962-87EF0B810D9F}" type="presOf" srcId="{692EA5B3-DB8C-4066-B293-A65EF8610EC5}" destId="{CF678B63-23E9-4928-A2A1-28F82CDB6499}" srcOrd="0" destOrd="0" presId="urn:microsoft.com/office/officeart/2005/8/layout/list1"/>
    <dgm:cxn modelId="{228E5A41-1177-494B-8BBC-D9914A2FB3D1}" srcId="{E8CA830C-1475-48B7-B0D3-C9A00AFC8702}" destId="{692EA5B3-DB8C-4066-B293-A65EF8610EC5}" srcOrd="2" destOrd="0" parTransId="{90F7CF3C-ACA8-40F6-95D4-258665B355B0}" sibTransId="{269E52EB-70B0-465D-81D8-FE8E1960E4BD}"/>
    <dgm:cxn modelId="{9975CBE3-4BEF-4AE1-8892-857EA9440724}" type="presOf" srcId="{09F6C4E6-4349-4D12-8405-F6AA21283FB0}" destId="{266AFC11-509B-4B4A-AE73-053A6B0CA1F9}" srcOrd="0" destOrd="0" presId="urn:microsoft.com/office/officeart/2005/8/layout/list1"/>
    <dgm:cxn modelId="{62575E88-CCA8-4973-BB43-19A5AB12C91D}" type="presOf" srcId="{09F6C4E6-4349-4D12-8405-F6AA21283FB0}" destId="{7204C0FE-651D-474B-B4A5-FF2795BA9117}" srcOrd="1" destOrd="0" presId="urn:microsoft.com/office/officeart/2005/8/layout/list1"/>
    <dgm:cxn modelId="{8E9BEB9A-A508-4422-A7C0-107AC7A2A9D7}" type="presOf" srcId="{31AC46D0-3758-4AB8-AB76-1F2187CF1228}" destId="{23B88513-3751-4AB0-8D2C-3492CCF2C163}" srcOrd="1" destOrd="0" presId="urn:microsoft.com/office/officeart/2005/8/layout/list1"/>
    <dgm:cxn modelId="{9F66EAF9-4D39-4153-A05C-7F653A511134}" srcId="{E8CA830C-1475-48B7-B0D3-C9A00AFC8702}" destId="{09F6C4E6-4349-4D12-8405-F6AA21283FB0}" srcOrd="1" destOrd="0" parTransId="{CF8DBC1B-3477-4C19-A4E9-2BF1327A7B6C}" sibTransId="{5B38CB6D-9140-4244-9B5F-41F04C8A4699}"/>
    <dgm:cxn modelId="{04BCD354-4827-449A-89FE-84EB6B0E1FCC}" type="presOf" srcId="{31AC46D0-3758-4AB8-AB76-1F2187CF1228}" destId="{8CDE6EB3-4A84-4248-80F6-F859412F7753}" srcOrd="0" destOrd="0" presId="urn:microsoft.com/office/officeart/2005/8/layout/list1"/>
    <dgm:cxn modelId="{C8E4827E-C29F-471D-A5C8-4A30338C0798}" type="presOf" srcId="{692EA5B3-DB8C-4066-B293-A65EF8610EC5}" destId="{4E0BF103-78DC-45AA-9F26-BD7BA77DAE66}" srcOrd="1" destOrd="0" presId="urn:microsoft.com/office/officeart/2005/8/layout/list1"/>
    <dgm:cxn modelId="{E2B82826-E19C-4F8D-9C18-1A552DE65896}" type="presParOf" srcId="{E86C9E09-A940-4B6A-BF82-93CD893F964F}" destId="{045FFD38-1BBA-47FA-A2D0-80355A3060D7}" srcOrd="0" destOrd="0" presId="urn:microsoft.com/office/officeart/2005/8/layout/list1"/>
    <dgm:cxn modelId="{BF4D3313-3CEE-4C51-84A8-AB90BA6DE92D}" type="presParOf" srcId="{045FFD38-1BBA-47FA-A2D0-80355A3060D7}" destId="{8CDE6EB3-4A84-4248-80F6-F859412F7753}" srcOrd="0" destOrd="0" presId="urn:microsoft.com/office/officeart/2005/8/layout/list1"/>
    <dgm:cxn modelId="{46FD051F-AA37-4B21-9EF7-AFB7C98657BA}" type="presParOf" srcId="{045FFD38-1BBA-47FA-A2D0-80355A3060D7}" destId="{23B88513-3751-4AB0-8D2C-3492CCF2C163}" srcOrd="1" destOrd="0" presId="urn:microsoft.com/office/officeart/2005/8/layout/list1"/>
    <dgm:cxn modelId="{6B360EF2-DFB3-4D26-A330-27A775B95D51}" type="presParOf" srcId="{E86C9E09-A940-4B6A-BF82-93CD893F964F}" destId="{7A5A20B7-1E7B-46F7-BA19-5650708BD27E}" srcOrd="1" destOrd="0" presId="urn:microsoft.com/office/officeart/2005/8/layout/list1"/>
    <dgm:cxn modelId="{3FB9BF04-9D37-466D-A266-76DAC83B2345}" type="presParOf" srcId="{E86C9E09-A940-4B6A-BF82-93CD893F964F}" destId="{0AC74F62-3CE2-49A6-B10F-E98FCD7B4381}" srcOrd="2" destOrd="0" presId="urn:microsoft.com/office/officeart/2005/8/layout/list1"/>
    <dgm:cxn modelId="{D9653CC6-5554-4032-AA16-CD25C902832C}" type="presParOf" srcId="{E86C9E09-A940-4B6A-BF82-93CD893F964F}" destId="{03314673-359D-4FF5-B05B-872BB3274FC5}" srcOrd="3" destOrd="0" presId="urn:microsoft.com/office/officeart/2005/8/layout/list1"/>
    <dgm:cxn modelId="{A1AF97F5-1E59-4307-AA3A-2413FD5BA754}" type="presParOf" srcId="{E86C9E09-A940-4B6A-BF82-93CD893F964F}" destId="{87A18354-65BA-4DA8-A95F-E1E818D5710D}" srcOrd="4" destOrd="0" presId="urn:microsoft.com/office/officeart/2005/8/layout/list1"/>
    <dgm:cxn modelId="{124C573F-FC46-417C-954D-02E6630254A0}" type="presParOf" srcId="{87A18354-65BA-4DA8-A95F-E1E818D5710D}" destId="{266AFC11-509B-4B4A-AE73-053A6B0CA1F9}" srcOrd="0" destOrd="0" presId="urn:microsoft.com/office/officeart/2005/8/layout/list1"/>
    <dgm:cxn modelId="{7EE2978A-A89E-4284-B88B-C7811DD20597}" type="presParOf" srcId="{87A18354-65BA-4DA8-A95F-E1E818D5710D}" destId="{7204C0FE-651D-474B-B4A5-FF2795BA9117}" srcOrd="1" destOrd="0" presId="urn:microsoft.com/office/officeart/2005/8/layout/list1"/>
    <dgm:cxn modelId="{E51889A2-8ED2-46D9-B3B8-AA0B5CFEFF70}" type="presParOf" srcId="{E86C9E09-A940-4B6A-BF82-93CD893F964F}" destId="{A1CC5DE2-D679-4971-91FB-B8D571D07A83}" srcOrd="5" destOrd="0" presId="urn:microsoft.com/office/officeart/2005/8/layout/list1"/>
    <dgm:cxn modelId="{78FCD8A0-935E-4616-9FF7-FA3BD6EA85C0}" type="presParOf" srcId="{E86C9E09-A940-4B6A-BF82-93CD893F964F}" destId="{F27B706D-DFCC-4D85-A615-2E5E8BE21254}" srcOrd="6" destOrd="0" presId="urn:microsoft.com/office/officeart/2005/8/layout/list1"/>
    <dgm:cxn modelId="{6B26463C-B7F9-4D81-A182-995E22A61FE1}" type="presParOf" srcId="{E86C9E09-A940-4B6A-BF82-93CD893F964F}" destId="{D3606D71-2FD7-4DE7-BE15-58C8E6D01D96}" srcOrd="7" destOrd="0" presId="urn:microsoft.com/office/officeart/2005/8/layout/list1"/>
    <dgm:cxn modelId="{D727ED1C-1030-4BBD-B89D-4E22BF248586}" type="presParOf" srcId="{E86C9E09-A940-4B6A-BF82-93CD893F964F}" destId="{CEC70E40-A1DD-47E1-AC15-1C083440F968}" srcOrd="8" destOrd="0" presId="urn:microsoft.com/office/officeart/2005/8/layout/list1"/>
    <dgm:cxn modelId="{3536A660-20E6-4842-9AE2-73C9FA8C968B}" type="presParOf" srcId="{CEC70E40-A1DD-47E1-AC15-1C083440F968}" destId="{CF678B63-23E9-4928-A2A1-28F82CDB6499}" srcOrd="0" destOrd="0" presId="urn:microsoft.com/office/officeart/2005/8/layout/list1"/>
    <dgm:cxn modelId="{5053F590-1F84-4A22-8DE0-4DDDCA224E6C}" type="presParOf" srcId="{CEC70E40-A1DD-47E1-AC15-1C083440F968}" destId="{4E0BF103-78DC-45AA-9F26-BD7BA77DAE66}" srcOrd="1" destOrd="0" presId="urn:microsoft.com/office/officeart/2005/8/layout/list1"/>
    <dgm:cxn modelId="{F57F060D-C0CC-474D-BF2A-C74BE9EDBDD9}" type="presParOf" srcId="{E86C9E09-A940-4B6A-BF82-93CD893F964F}" destId="{EC02581A-C7AA-4F34-B99D-8DDD30533150}" srcOrd="9" destOrd="0" presId="urn:microsoft.com/office/officeart/2005/8/layout/list1"/>
    <dgm:cxn modelId="{3D144CD2-1AF3-4186-9CB0-79BCCB807524}" type="presParOf" srcId="{E86C9E09-A940-4B6A-BF82-93CD893F964F}" destId="{B839D225-CE11-4130-9A94-320FBDA7FBB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8F56EA-DB50-4776-AB4B-51A958375E61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</dgm:spPr>
      <dgm:t>
        <a:bodyPr/>
        <a:lstStyle/>
        <a:p>
          <a:endParaRPr lang="es-ES"/>
        </a:p>
      </dgm:t>
    </dgm:pt>
    <dgm:pt modelId="{72C57C4F-6DED-403A-8D1F-A46B424CD749}">
      <dgm:prSet phldrT="[Texto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Método de </a:t>
          </a:r>
          <a:r>
            <a:rPr lang="es-ES" dirty="0" err="1" smtClean="0">
              <a:solidFill>
                <a:schemeClr val="tx1"/>
              </a:solidFill>
            </a:rPr>
            <a:t>Kjeldahl</a:t>
          </a:r>
          <a:endParaRPr lang="es-ES" dirty="0">
            <a:solidFill>
              <a:schemeClr val="tx1"/>
            </a:solidFill>
          </a:endParaRPr>
        </a:p>
      </dgm:t>
    </dgm:pt>
    <dgm:pt modelId="{055EA724-B248-4122-A927-C5D71863FF48}" type="parTrans" cxnId="{0D5CD11B-EE7C-4CFA-AB07-EFA0E79DB69B}">
      <dgm:prSet/>
      <dgm:spPr/>
      <dgm:t>
        <a:bodyPr/>
        <a:lstStyle/>
        <a:p>
          <a:endParaRPr lang="es-ES"/>
        </a:p>
      </dgm:t>
    </dgm:pt>
    <dgm:pt modelId="{548FE8A2-C7DF-4F69-B95D-AB99E529E9AD}" type="sibTrans" cxnId="{0D5CD11B-EE7C-4CFA-AB07-EFA0E79DB69B}">
      <dgm:prSet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85A9D8D4-11E9-4ED5-814B-15540AE60C0D}">
      <dgm:prSet phldrT="[Texto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Método de </a:t>
          </a:r>
          <a:r>
            <a:rPr lang="es-ES" dirty="0" err="1" smtClean="0">
              <a:solidFill>
                <a:schemeClr val="tx1"/>
              </a:solidFill>
            </a:rPr>
            <a:t>biuret</a:t>
          </a:r>
          <a:endParaRPr lang="es-ES" dirty="0">
            <a:solidFill>
              <a:schemeClr val="tx1"/>
            </a:solidFill>
          </a:endParaRPr>
        </a:p>
      </dgm:t>
    </dgm:pt>
    <dgm:pt modelId="{88DDCF88-BA3B-426B-9CAC-837089AAF960}" type="parTrans" cxnId="{5421835C-CF0B-4FC2-A3D9-0CBAD4A54AA2}">
      <dgm:prSet/>
      <dgm:spPr/>
      <dgm:t>
        <a:bodyPr/>
        <a:lstStyle/>
        <a:p>
          <a:endParaRPr lang="es-ES"/>
        </a:p>
      </dgm:t>
    </dgm:pt>
    <dgm:pt modelId="{21A4BB8C-FF2D-4262-994C-3D0186A2E855}" type="sibTrans" cxnId="{5421835C-CF0B-4FC2-A3D9-0CBAD4A54AA2}">
      <dgm:prSet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ACE523DF-B5C0-44C0-950F-689920F303E3}">
      <dgm:prSet phldrT="[Texto]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Métodos </a:t>
          </a:r>
          <a:r>
            <a:rPr lang="es-ES" b="1" dirty="0" smtClean="0">
              <a:solidFill>
                <a:schemeClr val="tx1"/>
              </a:solidFill>
            </a:rPr>
            <a:t>fotométricos</a:t>
          </a:r>
          <a:r>
            <a:rPr lang="es-ES" dirty="0" smtClean="0">
              <a:solidFill>
                <a:schemeClr val="tx1"/>
              </a:solidFill>
            </a:rPr>
            <a:t> directos</a:t>
          </a:r>
          <a:endParaRPr lang="es-ES" dirty="0">
            <a:solidFill>
              <a:schemeClr val="tx1"/>
            </a:solidFill>
          </a:endParaRPr>
        </a:p>
      </dgm:t>
    </dgm:pt>
    <dgm:pt modelId="{5B484688-C767-4943-B383-51377BF3EBE8}" type="parTrans" cxnId="{EE753ED0-8D30-44B5-ADD2-7D1472A1AD44}">
      <dgm:prSet/>
      <dgm:spPr/>
      <dgm:t>
        <a:bodyPr/>
        <a:lstStyle/>
        <a:p>
          <a:endParaRPr lang="es-ES"/>
        </a:p>
      </dgm:t>
    </dgm:pt>
    <dgm:pt modelId="{BC9DF548-AA26-4FA2-ABD3-6639E7900160}" type="sibTrans" cxnId="{EE753ED0-8D30-44B5-ADD2-7D1472A1AD44}">
      <dgm:prSet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BB87C9DD-69D7-4D08-BC85-D7730562AF06}" type="pres">
      <dgm:prSet presAssocID="{D38F56EA-DB50-4776-AB4B-51A958375E61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0234C638-A424-40D9-81F6-12671B87DE4F}" type="pres">
      <dgm:prSet presAssocID="{72C57C4F-6DED-403A-8D1F-A46B424CD749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DEDB5861-9A9E-4ACF-A34E-068BF3641003}" type="pres">
      <dgm:prSet presAssocID="{72C57C4F-6DED-403A-8D1F-A46B424CD749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D1A608-E76B-4848-BCCD-1926F9B93E27}" type="pres">
      <dgm:prSet presAssocID="{72C57C4F-6DED-403A-8D1F-A46B424CD749}" presName="Childtext1" presStyleLbl="revTx" presStyleIdx="0" presStyleCnt="3">
        <dgm:presLayoutVars>
          <dgm:chMax val="0"/>
          <dgm:chPref val="0"/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6037F328-9C1D-4C01-8A81-52E37D592D81}" type="pres">
      <dgm:prSet presAssocID="{72C57C4F-6DED-403A-8D1F-A46B424CD749}" presName="BalanceSpacing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7F60A601-2F1F-4DCB-80A8-465D798CF3C2}" type="pres">
      <dgm:prSet presAssocID="{72C57C4F-6DED-403A-8D1F-A46B424CD749}" presName="BalanceSpacing1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CCCA1DF1-E703-4797-BFD6-B86F5575B2DA}" type="pres">
      <dgm:prSet presAssocID="{548FE8A2-C7DF-4F69-B95D-AB99E529E9AD}" presName="Accent1Text" presStyleLbl="node1" presStyleIdx="1" presStyleCnt="6"/>
      <dgm:spPr/>
      <dgm:t>
        <a:bodyPr/>
        <a:lstStyle/>
        <a:p>
          <a:endParaRPr lang="es-ES"/>
        </a:p>
      </dgm:t>
    </dgm:pt>
    <dgm:pt modelId="{ACD6445B-BBB8-4ADA-8C0C-8672B57663BE}" type="pres">
      <dgm:prSet presAssocID="{548FE8A2-C7DF-4F69-B95D-AB99E529E9AD}" presName="spaceBetweenRectangles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871B8A09-0F4A-4EC9-9193-76E4D76C78D8}" type="pres">
      <dgm:prSet presAssocID="{85A9D8D4-11E9-4ED5-814B-15540AE60C0D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71A20C16-F966-4F0B-BD1A-94DCDE73E9DD}" type="pres">
      <dgm:prSet presAssocID="{85A9D8D4-11E9-4ED5-814B-15540AE60C0D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2F3BBE-40DC-4BB5-B8B2-EF7B22192365}" type="pres">
      <dgm:prSet presAssocID="{85A9D8D4-11E9-4ED5-814B-15540AE60C0D}" presName="Childtext1" presStyleLbl="revTx" presStyleIdx="1" presStyleCnt="3">
        <dgm:presLayoutVars>
          <dgm:chMax val="0"/>
          <dgm:chPref val="0"/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52A7DC3F-EFD9-4DFC-BCE3-705B7C7FE669}" type="pres">
      <dgm:prSet presAssocID="{85A9D8D4-11E9-4ED5-814B-15540AE60C0D}" presName="BalanceSpacing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EB90987C-5B5E-461B-96A8-BE0F179732BB}" type="pres">
      <dgm:prSet presAssocID="{85A9D8D4-11E9-4ED5-814B-15540AE60C0D}" presName="BalanceSpacing1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90063E59-AF7B-4695-B87E-9F490E561B9F}" type="pres">
      <dgm:prSet presAssocID="{21A4BB8C-FF2D-4262-994C-3D0186A2E855}" presName="Accent1Text" presStyleLbl="node1" presStyleIdx="3" presStyleCnt="6"/>
      <dgm:spPr/>
      <dgm:t>
        <a:bodyPr/>
        <a:lstStyle/>
        <a:p>
          <a:endParaRPr lang="es-ES"/>
        </a:p>
      </dgm:t>
    </dgm:pt>
    <dgm:pt modelId="{2EA2FE2F-F7C4-4B5B-B990-4F9F75596E73}" type="pres">
      <dgm:prSet presAssocID="{21A4BB8C-FF2D-4262-994C-3D0186A2E855}" presName="spaceBetweenRectangles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80A8878B-DB2E-4B49-8FBE-A0AFC7C2012F}" type="pres">
      <dgm:prSet presAssocID="{ACE523DF-B5C0-44C0-950F-689920F303E3}" presName="composite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5EF6C122-2A2F-420B-B53A-A547B910DE5F}" type="pres">
      <dgm:prSet presAssocID="{ACE523DF-B5C0-44C0-950F-689920F303E3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8AC700-35FA-4523-B1CC-C885323079E9}" type="pres">
      <dgm:prSet presAssocID="{ACE523DF-B5C0-44C0-950F-689920F303E3}" presName="Childtext1" presStyleLbl="revTx" presStyleIdx="2" presStyleCnt="3">
        <dgm:presLayoutVars>
          <dgm:chMax val="0"/>
          <dgm:chPref val="0"/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BE9B9B84-A6A5-4EE4-8D14-D13F62B5C222}" type="pres">
      <dgm:prSet presAssocID="{ACE523DF-B5C0-44C0-950F-689920F303E3}" presName="BalanceSpacing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04AF5627-BD00-4808-93F8-CBDEC55435AF}" type="pres">
      <dgm:prSet presAssocID="{ACE523DF-B5C0-44C0-950F-689920F303E3}" presName="BalanceSpacing1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ES"/>
        </a:p>
      </dgm:t>
    </dgm:pt>
    <dgm:pt modelId="{8FAE661F-4220-4143-9A1C-9E647DBC3736}" type="pres">
      <dgm:prSet presAssocID="{BC9DF548-AA26-4FA2-ABD3-6639E7900160}" presName="Accent1Text" presStyleLbl="node1" presStyleIdx="5" presStyleCnt="6"/>
      <dgm:spPr/>
      <dgm:t>
        <a:bodyPr/>
        <a:lstStyle/>
        <a:p>
          <a:endParaRPr lang="es-ES"/>
        </a:p>
      </dgm:t>
    </dgm:pt>
  </dgm:ptLst>
  <dgm:cxnLst>
    <dgm:cxn modelId="{0D5CD11B-EE7C-4CFA-AB07-EFA0E79DB69B}" srcId="{D38F56EA-DB50-4776-AB4B-51A958375E61}" destId="{72C57C4F-6DED-403A-8D1F-A46B424CD749}" srcOrd="0" destOrd="0" parTransId="{055EA724-B248-4122-A927-C5D71863FF48}" sibTransId="{548FE8A2-C7DF-4F69-B95D-AB99E529E9AD}"/>
    <dgm:cxn modelId="{ED0DFFFA-A215-4990-9878-A0C76B9CEDBA}" type="presOf" srcId="{85A9D8D4-11E9-4ED5-814B-15540AE60C0D}" destId="{71A20C16-F966-4F0B-BD1A-94DCDE73E9DD}" srcOrd="0" destOrd="0" presId="urn:microsoft.com/office/officeart/2008/layout/AlternatingHexagons"/>
    <dgm:cxn modelId="{4B25CDE7-9C84-44B6-AE1C-BF56D45B0A6D}" type="presOf" srcId="{ACE523DF-B5C0-44C0-950F-689920F303E3}" destId="{5EF6C122-2A2F-420B-B53A-A547B910DE5F}" srcOrd="0" destOrd="0" presId="urn:microsoft.com/office/officeart/2008/layout/AlternatingHexagons"/>
    <dgm:cxn modelId="{274BB353-815B-47B7-BA69-52FBB52BF6E6}" type="presOf" srcId="{21A4BB8C-FF2D-4262-994C-3D0186A2E855}" destId="{90063E59-AF7B-4695-B87E-9F490E561B9F}" srcOrd="0" destOrd="0" presId="urn:microsoft.com/office/officeart/2008/layout/AlternatingHexagons"/>
    <dgm:cxn modelId="{5421835C-CF0B-4FC2-A3D9-0CBAD4A54AA2}" srcId="{D38F56EA-DB50-4776-AB4B-51A958375E61}" destId="{85A9D8D4-11E9-4ED5-814B-15540AE60C0D}" srcOrd="1" destOrd="0" parTransId="{88DDCF88-BA3B-426B-9CAC-837089AAF960}" sibTransId="{21A4BB8C-FF2D-4262-994C-3D0186A2E855}"/>
    <dgm:cxn modelId="{EE753ED0-8D30-44B5-ADD2-7D1472A1AD44}" srcId="{D38F56EA-DB50-4776-AB4B-51A958375E61}" destId="{ACE523DF-B5C0-44C0-950F-689920F303E3}" srcOrd="2" destOrd="0" parTransId="{5B484688-C767-4943-B383-51377BF3EBE8}" sibTransId="{BC9DF548-AA26-4FA2-ABD3-6639E7900160}"/>
    <dgm:cxn modelId="{2DD1D6EC-3066-4BB5-89AC-AECE8AB035F0}" type="presOf" srcId="{BC9DF548-AA26-4FA2-ABD3-6639E7900160}" destId="{8FAE661F-4220-4143-9A1C-9E647DBC3736}" srcOrd="0" destOrd="0" presId="urn:microsoft.com/office/officeart/2008/layout/AlternatingHexagons"/>
    <dgm:cxn modelId="{B0793749-30B4-4D61-88ED-22E254A92687}" type="presOf" srcId="{548FE8A2-C7DF-4F69-B95D-AB99E529E9AD}" destId="{CCCA1DF1-E703-4797-BFD6-B86F5575B2DA}" srcOrd="0" destOrd="0" presId="urn:microsoft.com/office/officeart/2008/layout/AlternatingHexagons"/>
    <dgm:cxn modelId="{6E9086DD-3CE2-4C04-BC70-0CFE76932E87}" type="presOf" srcId="{72C57C4F-6DED-403A-8D1F-A46B424CD749}" destId="{DEDB5861-9A9E-4ACF-A34E-068BF3641003}" srcOrd="0" destOrd="0" presId="urn:microsoft.com/office/officeart/2008/layout/AlternatingHexagons"/>
    <dgm:cxn modelId="{27893275-4C1E-4DA3-88D7-18FCBC9D5126}" type="presOf" srcId="{D38F56EA-DB50-4776-AB4B-51A958375E61}" destId="{BB87C9DD-69D7-4D08-BC85-D7730562AF06}" srcOrd="0" destOrd="0" presId="urn:microsoft.com/office/officeart/2008/layout/AlternatingHexagons"/>
    <dgm:cxn modelId="{06DBC2B6-8026-49C0-9C8A-260F23447D95}" type="presParOf" srcId="{BB87C9DD-69D7-4D08-BC85-D7730562AF06}" destId="{0234C638-A424-40D9-81F6-12671B87DE4F}" srcOrd="0" destOrd="0" presId="urn:microsoft.com/office/officeart/2008/layout/AlternatingHexagons"/>
    <dgm:cxn modelId="{B53B1826-F4C2-4179-916B-FDD17DB1C79B}" type="presParOf" srcId="{0234C638-A424-40D9-81F6-12671B87DE4F}" destId="{DEDB5861-9A9E-4ACF-A34E-068BF3641003}" srcOrd="0" destOrd="0" presId="urn:microsoft.com/office/officeart/2008/layout/AlternatingHexagons"/>
    <dgm:cxn modelId="{008E976E-909C-4079-8E39-930945768A97}" type="presParOf" srcId="{0234C638-A424-40D9-81F6-12671B87DE4F}" destId="{34D1A608-E76B-4848-BCCD-1926F9B93E27}" srcOrd="1" destOrd="0" presId="urn:microsoft.com/office/officeart/2008/layout/AlternatingHexagons"/>
    <dgm:cxn modelId="{BA498740-2240-40A7-984C-882C3794D111}" type="presParOf" srcId="{0234C638-A424-40D9-81F6-12671B87DE4F}" destId="{6037F328-9C1D-4C01-8A81-52E37D592D81}" srcOrd="2" destOrd="0" presId="urn:microsoft.com/office/officeart/2008/layout/AlternatingHexagons"/>
    <dgm:cxn modelId="{312D2A74-800A-4AAB-A784-27C04B4CCDDB}" type="presParOf" srcId="{0234C638-A424-40D9-81F6-12671B87DE4F}" destId="{7F60A601-2F1F-4DCB-80A8-465D798CF3C2}" srcOrd="3" destOrd="0" presId="urn:microsoft.com/office/officeart/2008/layout/AlternatingHexagons"/>
    <dgm:cxn modelId="{54544365-E9ED-4DE6-992A-7FABF18BF8CD}" type="presParOf" srcId="{0234C638-A424-40D9-81F6-12671B87DE4F}" destId="{CCCA1DF1-E703-4797-BFD6-B86F5575B2DA}" srcOrd="4" destOrd="0" presId="urn:microsoft.com/office/officeart/2008/layout/AlternatingHexagons"/>
    <dgm:cxn modelId="{C131BA6C-80B1-425E-AACB-A2527B14F5D4}" type="presParOf" srcId="{BB87C9DD-69D7-4D08-BC85-D7730562AF06}" destId="{ACD6445B-BBB8-4ADA-8C0C-8672B57663BE}" srcOrd="1" destOrd="0" presId="urn:microsoft.com/office/officeart/2008/layout/AlternatingHexagons"/>
    <dgm:cxn modelId="{AC2334D7-B1BC-42A3-AD31-C2131EFAF18C}" type="presParOf" srcId="{BB87C9DD-69D7-4D08-BC85-D7730562AF06}" destId="{871B8A09-0F4A-4EC9-9193-76E4D76C78D8}" srcOrd="2" destOrd="0" presId="urn:microsoft.com/office/officeart/2008/layout/AlternatingHexagons"/>
    <dgm:cxn modelId="{1DBC312F-3C6C-4E39-A88D-8C316E29EF13}" type="presParOf" srcId="{871B8A09-0F4A-4EC9-9193-76E4D76C78D8}" destId="{71A20C16-F966-4F0B-BD1A-94DCDE73E9DD}" srcOrd="0" destOrd="0" presId="urn:microsoft.com/office/officeart/2008/layout/AlternatingHexagons"/>
    <dgm:cxn modelId="{7F6B28B6-F27F-4B84-86C2-02496D5E9179}" type="presParOf" srcId="{871B8A09-0F4A-4EC9-9193-76E4D76C78D8}" destId="{182F3BBE-40DC-4BB5-B8B2-EF7B22192365}" srcOrd="1" destOrd="0" presId="urn:microsoft.com/office/officeart/2008/layout/AlternatingHexagons"/>
    <dgm:cxn modelId="{8EC573AE-252C-4AFA-A8DD-EF32A33FFE0D}" type="presParOf" srcId="{871B8A09-0F4A-4EC9-9193-76E4D76C78D8}" destId="{52A7DC3F-EFD9-4DFC-BCE3-705B7C7FE669}" srcOrd="2" destOrd="0" presId="urn:microsoft.com/office/officeart/2008/layout/AlternatingHexagons"/>
    <dgm:cxn modelId="{89038E68-BA46-4D13-A6FC-DF11B4E238C5}" type="presParOf" srcId="{871B8A09-0F4A-4EC9-9193-76E4D76C78D8}" destId="{EB90987C-5B5E-461B-96A8-BE0F179732BB}" srcOrd="3" destOrd="0" presId="urn:microsoft.com/office/officeart/2008/layout/AlternatingHexagons"/>
    <dgm:cxn modelId="{106A3671-A386-4B57-B57C-DD45954D4F61}" type="presParOf" srcId="{871B8A09-0F4A-4EC9-9193-76E4D76C78D8}" destId="{90063E59-AF7B-4695-B87E-9F490E561B9F}" srcOrd="4" destOrd="0" presId="urn:microsoft.com/office/officeart/2008/layout/AlternatingHexagons"/>
    <dgm:cxn modelId="{9E57E917-08F5-42DE-9D83-1D6811513E54}" type="presParOf" srcId="{BB87C9DD-69D7-4D08-BC85-D7730562AF06}" destId="{2EA2FE2F-F7C4-4B5B-B990-4F9F75596E73}" srcOrd="3" destOrd="0" presId="urn:microsoft.com/office/officeart/2008/layout/AlternatingHexagons"/>
    <dgm:cxn modelId="{B979BCF9-BD11-4DBF-AB62-52E1B797DA6B}" type="presParOf" srcId="{BB87C9DD-69D7-4D08-BC85-D7730562AF06}" destId="{80A8878B-DB2E-4B49-8FBE-A0AFC7C2012F}" srcOrd="4" destOrd="0" presId="urn:microsoft.com/office/officeart/2008/layout/AlternatingHexagons"/>
    <dgm:cxn modelId="{F75DCABD-3131-4392-A73B-2BBBD16899F3}" type="presParOf" srcId="{80A8878B-DB2E-4B49-8FBE-A0AFC7C2012F}" destId="{5EF6C122-2A2F-420B-B53A-A547B910DE5F}" srcOrd="0" destOrd="0" presId="urn:microsoft.com/office/officeart/2008/layout/AlternatingHexagons"/>
    <dgm:cxn modelId="{E9EEBA19-37BB-4437-B141-931BBD4D6AFA}" type="presParOf" srcId="{80A8878B-DB2E-4B49-8FBE-A0AFC7C2012F}" destId="{1B8AC700-35FA-4523-B1CC-C885323079E9}" srcOrd="1" destOrd="0" presId="urn:microsoft.com/office/officeart/2008/layout/AlternatingHexagons"/>
    <dgm:cxn modelId="{F598B58D-EE61-492D-9BAE-AF03BB28E953}" type="presParOf" srcId="{80A8878B-DB2E-4B49-8FBE-A0AFC7C2012F}" destId="{BE9B9B84-A6A5-4EE4-8D14-D13F62B5C222}" srcOrd="2" destOrd="0" presId="urn:microsoft.com/office/officeart/2008/layout/AlternatingHexagons"/>
    <dgm:cxn modelId="{B0169305-FBB2-4F6E-94B9-E414EE8D8C8D}" type="presParOf" srcId="{80A8878B-DB2E-4B49-8FBE-A0AFC7C2012F}" destId="{04AF5627-BD00-4808-93F8-CBDEC55435AF}" srcOrd="3" destOrd="0" presId="urn:microsoft.com/office/officeart/2008/layout/AlternatingHexagons"/>
    <dgm:cxn modelId="{D3390741-487A-4142-BB30-0425A2D7B851}" type="presParOf" srcId="{80A8878B-DB2E-4B49-8FBE-A0AFC7C2012F}" destId="{8FAE661F-4220-4143-9A1C-9E647DBC373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271BE4-D9DB-417D-9B1D-87DD689882B3}" type="doc">
      <dgm:prSet loTypeId="urn:microsoft.com/office/officeart/2009/3/layout/DescendingProcess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1DB3EA2-5DD7-46E9-BFB5-39F74678FD98}">
      <dgm:prSet phldrT="[Texto]"/>
      <dgm:spPr/>
      <dgm:t>
        <a:bodyPr/>
        <a:lstStyle/>
        <a:p>
          <a:r>
            <a:rPr lang="es-ES" dirty="0" smtClean="0"/>
            <a:t>En el siglo XIX se llevaron a cabo aportaciones teóricas y prácticas que sentaron las bases para el posterior desarrollo de la técnica</a:t>
          </a:r>
          <a:endParaRPr lang="es-ES" dirty="0"/>
        </a:p>
      </dgm:t>
    </dgm:pt>
    <dgm:pt modelId="{1FB03148-C1C7-4FC2-9095-175F55AE6CE3}" type="parTrans" cxnId="{24DD92F2-0C33-4A1E-966D-C20E40F26CE1}">
      <dgm:prSet/>
      <dgm:spPr/>
      <dgm:t>
        <a:bodyPr/>
        <a:lstStyle/>
        <a:p>
          <a:endParaRPr lang="es-ES"/>
        </a:p>
      </dgm:t>
    </dgm:pt>
    <dgm:pt modelId="{1FD6F43E-1C8E-412A-B819-504CAF9B063A}" type="sibTrans" cxnId="{24DD92F2-0C33-4A1E-966D-C20E40F26CE1}">
      <dgm:prSet/>
      <dgm:spPr/>
      <dgm:t>
        <a:bodyPr/>
        <a:lstStyle/>
        <a:p>
          <a:endParaRPr lang="es-ES"/>
        </a:p>
      </dgm:t>
    </dgm:pt>
    <dgm:pt modelId="{A6302979-C86C-4868-9016-8CE9592745FD}" type="pres">
      <dgm:prSet presAssocID="{A0271BE4-D9DB-417D-9B1D-87DD689882B3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s-ES"/>
        </a:p>
      </dgm:t>
    </dgm:pt>
    <dgm:pt modelId="{9ED2427C-D61C-45E0-B64C-3A1DC614F89C}" type="pres">
      <dgm:prSet presAssocID="{A0271BE4-D9DB-417D-9B1D-87DD689882B3}" presName="arrowNode" presStyleLbl="node1" presStyleIdx="0" presStyleCnt="1" custAng="1003626" custScaleX="141961" custLinFactNeighborX="-29242" custLinFactNeighborY="7784"/>
      <dgm:spPr/>
    </dgm:pt>
    <dgm:pt modelId="{C6C36B6D-DF7D-4F31-BC28-D6749E9AB2F8}" type="pres">
      <dgm:prSet presAssocID="{41DB3EA2-5DD7-46E9-BFB5-39F74678FD98}" presName="txNode1" presStyleLbl="revTx" presStyleIdx="0" presStyleCnt="1" custScaleX="119963" custLinFactY="83049" custLinFactNeighborX="-81448" custLinFactNeighborY="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4DD92F2-0C33-4A1E-966D-C20E40F26CE1}" srcId="{A0271BE4-D9DB-417D-9B1D-87DD689882B3}" destId="{41DB3EA2-5DD7-46E9-BFB5-39F74678FD98}" srcOrd="0" destOrd="0" parTransId="{1FB03148-C1C7-4FC2-9095-175F55AE6CE3}" sibTransId="{1FD6F43E-1C8E-412A-B819-504CAF9B063A}"/>
    <dgm:cxn modelId="{1F3B7C94-8489-48DC-9614-5F5E3E2F4514}" type="presOf" srcId="{41DB3EA2-5DD7-46E9-BFB5-39F74678FD98}" destId="{C6C36B6D-DF7D-4F31-BC28-D6749E9AB2F8}" srcOrd="0" destOrd="0" presId="urn:microsoft.com/office/officeart/2009/3/layout/DescendingProcess"/>
    <dgm:cxn modelId="{FF2E68AE-8A22-41D7-8045-4C8BB9AD81D1}" type="presOf" srcId="{A0271BE4-D9DB-417D-9B1D-87DD689882B3}" destId="{A6302979-C86C-4868-9016-8CE9592745FD}" srcOrd="0" destOrd="0" presId="urn:microsoft.com/office/officeart/2009/3/layout/DescendingProcess"/>
    <dgm:cxn modelId="{52857BA0-B1EB-46D3-A041-058811DD1DB3}" type="presParOf" srcId="{A6302979-C86C-4868-9016-8CE9592745FD}" destId="{9ED2427C-D61C-45E0-B64C-3A1DC614F89C}" srcOrd="0" destOrd="0" presId="urn:microsoft.com/office/officeart/2009/3/layout/DescendingProcess"/>
    <dgm:cxn modelId="{1AF405F2-D89F-4C37-B0E9-54FE2DB6F9E6}" type="presParOf" srcId="{A6302979-C86C-4868-9016-8CE9592745FD}" destId="{C6C36B6D-DF7D-4F31-BC28-D6749E9AB2F8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8D4A94-5EAB-4154-B977-48FF271A283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es-ES"/>
        </a:p>
      </dgm:t>
    </dgm:pt>
    <dgm:pt modelId="{7B8C9A79-2CF2-46A7-AFD9-0AB0A18ADF75}">
      <dgm:prSet phldrT="[Texto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 smtClean="0"/>
            <a:t>Tipos de soportes</a:t>
          </a:r>
          <a:endParaRPr lang="es-ES" dirty="0"/>
        </a:p>
      </dgm:t>
    </dgm:pt>
    <dgm:pt modelId="{E549FE4F-0980-4D05-B878-7D5575A90A27}" type="parTrans" cxnId="{8FBDC6B3-69D0-4C59-A89B-C7988357E027}">
      <dgm:prSet/>
      <dgm:spPr/>
      <dgm:t>
        <a:bodyPr/>
        <a:lstStyle/>
        <a:p>
          <a:endParaRPr lang="es-ES"/>
        </a:p>
      </dgm:t>
    </dgm:pt>
    <dgm:pt modelId="{E35991B0-6D67-43E2-B6E0-47B4FAF86755}" type="sibTrans" cxnId="{8FBDC6B3-69D0-4C59-A89B-C7988357E027}">
      <dgm:prSet/>
      <dgm:spPr/>
      <dgm:t>
        <a:bodyPr/>
        <a:lstStyle/>
        <a:p>
          <a:endParaRPr lang="es-ES"/>
        </a:p>
      </dgm:t>
    </dgm:pt>
    <dgm:pt modelId="{8C89FB7B-DBAE-4000-B37F-05F7E646846C}">
      <dgm:prSet phldrT="[Texto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 smtClean="0"/>
            <a:t>sólidos</a:t>
          </a:r>
          <a:endParaRPr lang="es-ES" dirty="0"/>
        </a:p>
      </dgm:t>
    </dgm:pt>
    <dgm:pt modelId="{858A755B-0CCC-4EC0-B8E7-1356CFCF548B}" type="parTrans" cxnId="{A916D345-F6A8-4E12-8BB3-BB8089A1BDDF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s-ES"/>
        </a:p>
      </dgm:t>
    </dgm:pt>
    <dgm:pt modelId="{2378542C-3D55-491F-A20C-F847FD8C46AE}" type="sibTrans" cxnId="{A916D345-F6A8-4E12-8BB3-BB8089A1BDDF}">
      <dgm:prSet/>
      <dgm:spPr/>
      <dgm:t>
        <a:bodyPr/>
        <a:lstStyle/>
        <a:p>
          <a:endParaRPr lang="es-ES"/>
        </a:p>
      </dgm:t>
    </dgm:pt>
    <dgm:pt modelId="{F0B3D639-2CDF-44C5-B1DF-60D81583CCF4}">
      <dgm:prSet phldrT="[Texto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 smtClean="0"/>
            <a:t>Acetato de celulosa</a:t>
          </a:r>
          <a:endParaRPr lang="es-ES" dirty="0"/>
        </a:p>
      </dgm:t>
    </dgm:pt>
    <dgm:pt modelId="{2B1B816B-B2CD-4764-ADA1-77917C26B2EF}" type="parTrans" cxnId="{F6E9D4EB-8BF3-4410-B8FE-588D4AB556D2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s-ES"/>
        </a:p>
      </dgm:t>
    </dgm:pt>
    <dgm:pt modelId="{C7C20B33-219B-40B6-B667-8B3B77A3B5D1}" type="sibTrans" cxnId="{F6E9D4EB-8BF3-4410-B8FE-588D4AB556D2}">
      <dgm:prSet/>
      <dgm:spPr/>
      <dgm:t>
        <a:bodyPr/>
        <a:lstStyle/>
        <a:p>
          <a:endParaRPr lang="es-ES"/>
        </a:p>
      </dgm:t>
    </dgm:pt>
    <dgm:pt modelId="{B264061A-FE83-4F0A-90E3-FE42CE4C379B}">
      <dgm:prSet phldrT="[Texto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 smtClean="0"/>
            <a:t>poliacrilamida</a:t>
          </a:r>
          <a:endParaRPr lang="es-ES" dirty="0"/>
        </a:p>
      </dgm:t>
    </dgm:pt>
    <dgm:pt modelId="{D05DEF16-02AE-4D6E-B7EA-CCCB6A12A2E2}" type="parTrans" cxnId="{A68A1191-9FF2-4C7A-B01F-C9D76D36F36A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s-ES"/>
        </a:p>
      </dgm:t>
    </dgm:pt>
    <dgm:pt modelId="{3508FD1B-E077-4F5F-95B3-6A91EEBE7EEA}" type="sibTrans" cxnId="{A68A1191-9FF2-4C7A-B01F-C9D76D36F36A}">
      <dgm:prSet/>
      <dgm:spPr/>
      <dgm:t>
        <a:bodyPr/>
        <a:lstStyle/>
        <a:p>
          <a:endParaRPr lang="es-ES"/>
        </a:p>
      </dgm:t>
    </dgm:pt>
    <dgm:pt modelId="{9911137A-2E0A-4D6F-ABA1-08AAD76B859F}">
      <dgm:prSet phldrT="[Texto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 smtClean="0"/>
            <a:t>líquidos</a:t>
          </a:r>
          <a:endParaRPr lang="es-ES" dirty="0"/>
        </a:p>
      </dgm:t>
    </dgm:pt>
    <dgm:pt modelId="{CDED666C-094F-4F56-80C4-074B2E65E2AB}" type="parTrans" cxnId="{1707489F-DC0B-4D50-B276-1D2B2BD92D41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s-ES"/>
        </a:p>
      </dgm:t>
    </dgm:pt>
    <dgm:pt modelId="{5B35FB51-D641-4956-993B-D6410B7A2C04}" type="sibTrans" cxnId="{1707489F-DC0B-4D50-B276-1D2B2BD92D41}">
      <dgm:prSet/>
      <dgm:spPr/>
      <dgm:t>
        <a:bodyPr/>
        <a:lstStyle/>
        <a:p>
          <a:endParaRPr lang="es-ES"/>
        </a:p>
      </dgm:t>
    </dgm:pt>
    <dgm:pt modelId="{C7203E26-757F-4EB9-8EE0-FF0331FBA529}">
      <dgm:prSet phldrT="[Texto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 smtClean="0"/>
            <a:t>Electroforesis capilar.</a:t>
          </a:r>
          <a:endParaRPr lang="es-ES" dirty="0"/>
        </a:p>
      </dgm:t>
    </dgm:pt>
    <dgm:pt modelId="{BCBA21F3-9950-4EF1-B8B9-3FF97AF2CA25}" type="parTrans" cxnId="{35BEDB0B-E7B8-47D9-AC9E-94D9191FA33E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s-ES"/>
        </a:p>
      </dgm:t>
    </dgm:pt>
    <dgm:pt modelId="{771D3CBE-9812-4ABA-9BAA-47BF3ECE214C}" type="sibTrans" cxnId="{35BEDB0B-E7B8-47D9-AC9E-94D9191FA33E}">
      <dgm:prSet/>
      <dgm:spPr/>
      <dgm:t>
        <a:bodyPr/>
        <a:lstStyle/>
        <a:p>
          <a:endParaRPr lang="es-ES"/>
        </a:p>
      </dgm:t>
    </dgm:pt>
    <dgm:pt modelId="{DC47E31B-A93F-458C-ADBF-6403F2318151}">
      <dgm:prSet phldrT="[Texto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 smtClean="0"/>
            <a:t>agarosa</a:t>
          </a:r>
          <a:endParaRPr lang="es-ES" dirty="0"/>
        </a:p>
      </dgm:t>
    </dgm:pt>
    <dgm:pt modelId="{97785DEB-BFB7-4809-AD92-CEA29A0F07A7}" type="parTrans" cxnId="{150E0C59-EED0-4C10-AD64-9784310A7582}">
      <dgm:prSet/>
      <dgm:spPr/>
      <dgm:t>
        <a:bodyPr/>
        <a:lstStyle/>
        <a:p>
          <a:endParaRPr lang="es-ES"/>
        </a:p>
      </dgm:t>
    </dgm:pt>
    <dgm:pt modelId="{1BA1D8C1-8EE5-47DC-94AA-5F66FA6DC21E}" type="sibTrans" cxnId="{150E0C59-EED0-4C10-AD64-9784310A7582}">
      <dgm:prSet/>
      <dgm:spPr/>
      <dgm:t>
        <a:bodyPr/>
        <a:lstStyle/>
        <a:p>
          <a:endParaRPr lang="es-ES"/>
        </a:p>
      </dgm:t>
    </dgm:pt>
    <dgm:pt modelId="{B968854A-E460-4F3D-B6C0-E02AD05A462C}" type="pres">
      <dgm:prSet presAssocID="{2A8D4A94-5EAB-4154-B977-48FF271A283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76B40E1-2837-49DE-B7DF-6D43F4EF7D9A}" type="pres">
      <dgm:prSet presAssocID="{7B8C9A79-2CF2-46A7-AFD9-0AB0A18ADF75}" presName="root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D00B666B-E626-4A88-86CC-73B5FB2E6E5E}" type="pres">
      <dgm:prSet presAssocID="{7B8C9A79-2CF2-46A7-AFD9-0AB0A18ADF75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456D19-A30E-4A02-A642-F877E212AFD4}" type="pres">
      <dgm:prSet presAssocID="{7B8C9A79-2CF2-46A7-AFD9-0AB0A18ADF75}" presName="level2hierChild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B9A472E2-EDC5-46BF-A9E1-FE1A4D7CEFEA}" type="pres">
      <dgm:prSet presAssocID="{858A755B-0CCC-4EC0-B8E7-1356CFCF548B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A9A5D914-EA7A-4AE0-B9EC-436FBC19F926}" type="pres">
      <dgm:prSet presAssocID="{858A755B-0CCC-4EC0-B8E7-1356CFCF548B}" presName="connTx" presStyleLbl="parChTrans1D2" presStyleIdx="0" presStyleCnt="2"/>
      <dgm:spPr/>
      <dgm:t>
        <a:bodyPr/>
        <a:lstStyle/>
        <a:p>
          <a:endParaRPr lang="es-ES"/>
        </a:p>
      </dgm:t>
    </dgm:pt>
    <dgm:pt modelId="{7410615B-9C68-45A7-9BBC-4565B3C2C5DC}" type="pres">
      <dgm:prSet presAssocID="{8C89FB7B-DBAE-4000-B37F-05F7E646846C}" presName="root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BC9A2B0-7151-4779-A306-D51C8CFA380F}" type="pres">
      <dgm:prSet presAssocID="{8C89FB7B-DBAE-4000-B37F-05F7E646846C}" presName="LevelTwoTextNode" presStyleLbl="node2" presStyleIdx="0" presStyleCnt="2" custLinFactNeighborX="519" custLinFactNeighborY="-167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65AAEE-1452-4CCA-B363-10BFEC6010A4}" type="pres">
      <dgm:prSet presAssocID="{8C89FB7B-DBAE-4000-B37F-05F7E646846C}" presName="level3hierChild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B9F8ED9-EB96-4F04-A24B-22144AA84584}" type="pres">
      <dgm:prSet presAssocID="{2B1B816B-B2CD-4764-ADA1-77917C26B2EF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3F868007-3F3E-4E43-B363-F8005C51FA14}" type="pres">
      <dgm:prSet presAssocID="{2B1B816B-B2CD-4764-ADA1-77917C26B2EF}" presName="connTx" presStyleLbl="parChTrans1D3" presStyleIdx="0" presStyleCnt="3"/>
      <dgm:spPr/>
      <dgm:t>
        <a:bodyPr/>
        <a:lstStyle/>
        <a:p>
          <a:endParaRPr lang="es-ES"/>
        </a:p>
      </dgm:t>
    </dgm:pt>
    <dgm:pt modelId="{783E50BE-EC22-4E3F-B0E6-51FFBF1D4E81}" type="pres">
      <dgm:prSet presAssocID="{F0B3D639-2CDF-44C5-B1DF-60D81583CCF4}" presName="root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F31377C-175D-463F-827E-CB81A0BFCDA7}" type="pres">
      <dgm:prSet presAssocID="{F0B3D639-2CDF-44C5-B1DF-60D81583CCF4}" presName="LevelTwoTextNode" presStyleLbl="node3" presStyleIdx="0" presStyleCnt="3" custLinFactNeighborX="-2597" custLinFactNeighborY="-823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CB4BEBE-6673-41E5-BE50-42F2EA19899F}" type="pres">
      <dgm:prSet presAssocID="{F0B3D639-2CDF-44C5-B1DF-60D81583CCF4}" presName="level3hierChild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6D20049-5327-4568-9861-B92706BA7E12}" type="pres">
      <dgm:prSet presAssocID="{D05DEF16-02AE-4D6E-B7EA-CCCB6A12A2E2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6921E069-F5A9-4EF5-BCEF-B5693CFA9BDD}" type="pres">
      <dgm:prSet presAssocID="{D05DEF16-02AE-4D6E-B7EA-CCCB6A12A2E2}" presName="connTx" presStyleLbl="parChTrans1D3" presStyleIdx="1" presStyleCnt="3"/>
      <dgm:spPr/>
      <dgm:t>
        <a:bodyPr/>
        <a:lstStyle/>
        <a:p>
          <a:endParaRPr lang="es-ES"/>
        </a:p>
      </dgm:t>
    </dgm:pt>
    <dgm:pt modelId="{FCB067A1-CDD4-4AE7-81E9-DAECD1419580}" type="pres">
      <dgm:prSet presAssocID="{B264061A-FE83-4F0A-90E3-FE42CE4C379B}" presName="root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970DE24-9297-47C8-B942-21C70F72AB1B}" type="pres">
      <dgm:prSet presAssocID="{B264061A-FE83-4F0A-90E3-FE42CE4C379B}" presName="LevelTwoTextNode" presStyleLbl="node3" presStyleIdx="1" presStyleCnt="3" custLinFactNeighborX="-4674" custLinFactNeighborY="394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C5724D8-93F3-4EEC-A69D-E3DB0EAA3EEC}" type="pres">
      <dgm:prSet presAssocID="{B264061A-FE83-4F0A-90E3-FE42CE4C379B}" presName="level3hierChild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2AD69FDE-E541-4E0C-AF8E-D7C336E241BF}" type="pres">
      <dgm:prSet presAssocID="{CDED666C-094F-4F56-80C4-074B2E65E2AB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40864EC7-593E-4D02-A82F-43598B1216D2}" type="pres">
      <dgm:prSet presAssocID="{CDED666C-094F-4F56-80C4-074B2E65E2AB}" presName="connTx" presStyleLbl="parChTrans1D2" presStyleIdx="1" presStyleCnt="2"/>
      <dgm:spPr/>
      <dgm:t>
        <a:bodyPr/>
        <a:lstStyle/>
        <a:p>
          <a:endParaRPr lang="es-ES"/>
        </a:p>
      </dgm:t>
    </dgm:pt>
    <dgm:pt modelId="{377BFB46-1D35-44F9-A1C4-201502AA81E8}" type="pres">
      <dgm:prSet presAssocID="{9911137A-2E0A-4D6F-ABA1-08AAD76B859F}" presName="root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D2B4322C-FD2F-4795-A9A3-F0CDFC2E655E}" type="pres">
      <dgm:prSet presAssocID="{9911137A-2E0A-4D6F-ABA1-08AAD76B859F}" presName="LevelTwoTextNode" presStyleLbl="node2" presStyleIdx="1" presStyleCnt="2" custLinFactNeighborY="571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214B4D2-396F-4CC6-B4B0-05201BC9F260}" type="pres">
      <dgm:prSet presAssocID="{9911137A-2E0A-4D6F-ABA1-08AAD76B859F}" presName="level3hierChild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45338CA-0883-406F-B3C1-575BA7B42D8C}" type="pres">
      <dgm:prSet presAssocID="{BCBA21F3-9950-4EF1-B8B9-3FF97AF2CA25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53922191-A685-4E7E-BE42-BE929950A484}" type="pres">
      <dgm:prSet presAssocID="{BCBA21F3-9950-4EF1-B8B9-3FF97AF2CA25}" presName="connTx" presStyleLbl="parChTrans1D3" presStyleIdx="2" presStyleCnt="3"/>
      <dgm:spPr/>
      <dgm:t>
        <a:bodyPr/>
        <a:lstStyle/>
        <a:p>
          <a:endParaRPr lang="es-ES"/>
        </a:p>
      </dgm:t>
    </dgm:pt>
    <dgm:pt modelId="{AAEB924F-73A5-4A63-8FCD-7AF7F339CCE8}" type="pres">
      <dgm:prSet presAssocID="{C7203E26-757F-4EB9-8EE0-FF0331FBA529}" presName="root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1E0DFBA-F94B-4589-BB55-B6EDC2BB1CBA}" type="pres">
      <dgm:prSet presAssocID="{C7203E26-757F-4EB9-8EE0-FF0331FBA529}" presName="LevelTwoTextNode" presStyleLbl="node3" presStyleIdx="2" presStyleCnt="3" custLinFactNeighborX="-2597" custLinFactNeighborY="602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5D45BB-4EC0-4B0E-A095-B64FF7A89ABE}" type="pres">
      <dgm:prSet presAssocID="{C7203E26-757F-4EB9-8EE0-FF0331FBA529}" presName="level3hierChild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F0C0C1C6-C5B4-490D-A2D0-829EE662E577}" type="pres">
      <dgm:prSet presAssocID="{DC47E31B-A93F-458C-ADBF-6403F2318151}" presName="root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1B249EAE-D34E-4043-A48E-94A266B126FE}" type="pres">
      <dgm:prSet presAssocID="{DC47E31B-A93F-458C-ADBF-6403F2318151}" presName="LevelOneTextNode" presStyleLbl="node0" presStyleIdx="1" presStyleCnt="2" custLinFactX="100000" custLinFactY="-100000" custLinFactNeighborX="177587" custLinFactNeighborY="-1138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68B68F-B287-4955-A2B4-5DDDA38D1976}" type="pres">
      <dgm:prSet presAssocID="{DC47E31B-A93F-458C-ADBF-6403F2318151}" presName="level2hierChild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</dgm:ptLst>
  <dgm:cxnLst>
    <dgm:cxn modelId="{9C23271F-7A3D-49BA-B71A-80FCBF6A70AC}" type="presOf" srcId="{CDED666C-094F-4F56-80C4-074B2E65E2AB}" destId="{40864EC7-593E-4D02-A82F-43598B1216D2}" srcOrd="1" destOrd="0" presId="urn:microsoft.com/office/officeart/2005/8/layout/hierarchy2"/>
    <dgm:cxn modelId="{A46CBA47-9C98-4E2C-82BA-217BEBF22EAE}" type="presOf" srcId="{9911137A-2E0A-4D6F-ABA1-08AAD76B859F}" destId="{D2B4322C-FD2F-4795-A9A3-F0CDFC2E655E}" srcOrd="0" destOrd="0" presId="urn:microsoft.com/office/officeart/2005/8/layout/hierarchy2"/>
    <dgm:cxn modelId="{F6E9D4EB-8BF3-4410-B8FE-588D4AB556D2}" srcId="{8C89FB7B-DBAE-4000-B37F-05F7E646846C}" destId="{F0B3D639-2CDF-44C5-B1DF-60D81583CCF4}" srcOrd="0" destOrd="0" parTransId="{2B1B816B-B2CD-4764-ADA1-77917C26B2EF}" sibTransId="{C7C20B33-219B-40B6-B667-8B3B77A3B5D1}"/>
    <dgm:cxn modelId="{3B638785-1F1B-4367-81F8-936BFF5D02AE}" type="presOf" srcId="{2B1B816B-B2CD-4764-ADA1-77917C26B2EF}" destId="{3F868007-3F3E-4E43-B363-F8005C51FA14}" srcOrd="1" destOrd="0" presId="urn:microsoft.com/office/officeart/2005/8/layout/hierarchy2"/>
    <dgm:cxn modelId="{A68A1191-9FF2-4C7A-B01F-C9D76D36F36A}" srcId="{8C89FB7B-DBAE-4000-B37F-05F7E646846C}" destId="{B264061A-FE83-4F0A-90E3-FE42CE4C379B}" srcOrd="1" destOrd="0" parTransId="{D05DEF16-02AE-4D6E-B7EA-CCCB6A12A2E2}" sibTransId="{3508FD1B-E077-4F5F-95B3-6A91EEBE7EEA}"/>
    <dgm:cxn modelId="{A916D345-F6A8-4E12-8BB3-BB8089A1BDDF}" srcId="{7B8C9A79-2CF2-46A7-AFD9-0AB0A18ADF75}" destId="{8C89FB7B-DBAE-4000-B37F-05F7E646846C}" srcOrd="0" destOrd="0" parTransId="{858A755B-0CCC-4EC0-B8E7-1356CFCF548B}" sibTransId="{2378542C-3D55-491F-A20C-F847FD8C46AE}"/>
    <dgm:cxn modelId="{8FBDC6B3-69D0-4C59-A89B-C7988357E027}" srcId="{2A8D4A94-5EAB-4154-B977-48FF271A2839}" destId="{7B8C9A79-2CF2-46A7-AFD9-0AB0A18ADF75}" srcOrd="0" destOrd="0" parTransId="{E549FE4F-0980-4D05-B878-7D5575A90A27}" sibTransId="{E35991B0-6D67-43E2-B6E0-47B4FAF86755}"/>
    <dgm:cxn modelId="{1707489F-DC0B-4D50-B276-1D2B2BD92D41}" srcId="{7B8C9A79-2CF2-46A7-AFD9-0AB0A18ADF75}" destId="{9911137A-2E0A-4D6F-ABA1-08AAD76B859F}" srcOrd="1" destOrd="0" parTransId="{CDED666C-094F-4F56-80C4-074B2E65E2AB}" sibTransId="{5B35FB51-D641-4956-993B-D6410B7A2C04}"/>
    <dgm:cxn modelId="{150E0C59-EED0-4C10-AD64-9784310A7582}" srcId="{2A8D4A94-5EAB-4154-B977-48FF271A2839}" destId="{DC47E31B-A93F-458C-ADBF-6403F2318151}" srcOrd="1" destOrd="0" parTransId="{97785DEB-BFB7-4809-AD92-CEA29A0F07A7}" sibTransId="{1BA1D8C1-8EE5-47DC-94AA-5F66FA6DC21E}"/>
    <dgm:cxn modelId="{2D007E4D-5D4C-4FEF-9D5B-9C599D25C071}" type="presOf" srcId="{CDED666C-094F-4F56-80C4-074B2E65E2AB}" destId="{2AD69FDE-E541-4E0C-AF8E-D7C336E241BF}" srcOrd="0" destOrd="0" presId="urn:microsoft.com/office/officeart/2005/8/layout/hierarchy2"/>
    <dgm:cxn modelId="{1B06D92E-C7D1-4791-8991-24F50BE8DF25}" type="presOf" srcId="{D05DEF16-02AE-4D6E-B7EA-CCCB6A12A2E2}" destId="{96D20049-5327-4568-9861-B92706BA7E12}" srcOrd="0" destOrd="0" presId="urn:microsoft.com/office/officeart/2005/8/layout/hierarchy2"/>
    <dgm:cxn modelId="{CCEE6E2C-AEFB-4EE9-AD63-EC5B577E402C}" type="presOf" srcId="{BCBA21F3-9950-4EF1-B8B9-3FF97AF2CA25}" destId="{345338CA-0883-406F-B3C1-575BA7B42D8C}" srcOrd="0" destOrd="0" presId="urn:microsoft.com/office/officeart/2005/8/layout/hierarchy2"/>
    <dgm:cxn modelId="{7CE537DC-1138-4064-AC48-A15604765D46}" type="presOf" srcId="{D05DEF16-02AE-4D6E-B7EA-CCCB6A12A2E2}" destId="{6921E069-F5A9-4EF5-BCEF-B5693CFA9BDD}" srcOrd="1" destOrd="0" presId="urn:microsoft.com/office/officeart/2005/8/layout/hierarchy2"/>
    <dgm:cxn modelId="{2EDB8231-DE4B-4171-95B5-4EFA7D29EC6A}" type="presOf" srcId="{858A755B-0CCC-4EC0-B8E7-1356CFCF548B}" destId="{A9A5D914-EA7A-4AE0-B9EC-436FBC19F926}" srcOrd="1" destOrd="0" presId="urn:microsoft.com/office/officeart/2005/8/layout/hierarchy2"/>
    <dgm:cxn modelId="{598E0296-B8A5-43FF-86AA-676C1D6C177D}" type="presOf" srcId="{DC47E31B-A93F-458C-ADBF-6403F2318151}" destId="{1B249EAE-D34E-4043-A48E-94A266B126FE}" srcOrd="0" destOrd="0" presId="urn:microsoft.com/office/officeart/2005/8/layout/hierarchy2"/>
    <dgm:cxn modelId="{70D94A05-81FD-4037-B4DD-8721BCE9E554}" type="presOf" srcId="{7B8C9A79-2CF2-46A7-AFD9-0AB0A18ADF75}" destId="{D00B666B-E626-4A88-86CC-73B5FB2E6E5E}" srcOrd="0" destOrd="0" presId="urn:microsoft.com/office/officeart/2005/8/layout/hierarchy2"/>
    <dgm:cxn modelId="{35BEDB0B-E7B8-47D9-AC9E-94D9191FA33E}" srcId="{9911137A-2E0A-4D6F-ABA1-08AAD76B859F}" destId="{C7203E26-757F-4EB9-8EE0-FF0331FBA529}" srcOrd="0" destOrd="0" parTransId="{BCBA21F3-9950-4EF1-B8B9-3FF97AF2CA25}" sibTransId="{771D3CBE-9812-4ABA-9BAA-47BF3ECE214C}"/>
    <dgm:cxn modelId="{FFFD27BD-1D89-4854-9337-76CEC145F4A0}" type="presOf" srcId="{8C89FB7B-DBAE-4000-B37F-05F7E646846C}" destId="{5BC9A2B0-7151-4779-A306-D51C8CFA380F}" srcOrd="0" destOrd="0" presId="urn:microsoft.com/office/officeart/2005/8/layout/hierarchy2"/>
    <dgm:cxn modelId="{1847F3FB-A892-4B96-9DF1-ACB51CC6E769}" type="presOf" srcId="{2A8D4A94-5EAB-4154-B977-48FF271A2839}" destId="{B968854A-E460-4F3D-B6C0-E02AD05A462C}" srcOrd="0" destOrd="0" presId="urn:microsoft.com/office/officeart/2005/8/layout/hierarchy2"/>
    <dgm:cxn modelId="{1F61C221-474C-407A-BFD7-617DBFA28C40}" type="presOf" srcId="{C7203E26-757F-4EB9-8EE0-FF0331FBA529}" destId="{91E0DFBA-F94B-4589-BB55-B6EDC2BB1CBA}" srcOrd="0" destOrd="0" presId="urn:microsoft.com/office/officeart/2005/8/layout/hierarchy2"/>
    <dgm:cxn modelId="{8A4A78B5-8337-4F71-B5E9-A952E00D5164}" type="presOf" srcId="{F0B3D639-2CDF-44C5-B1DF-60D81583CCF4}" destId="{9F31377C-175D-463F-827E-CB81A0BFCDA7}" srcOrd="0" destOrd="0" presId="urn:microsoft.com/office/officeart/2005/8/layout/hierarchy2"/>
    <dgm:cxn modelId="{B213F270-8792-4E2A-9A80-0DA4AEE9D1D0}" type="presOf" srcId="{BCBA21F3-9950-4EF1-B8B9-3FF97AF2CA25}" destId="{53922191-A685-4E7E-BE42-BE929950A484}" srcOrd="1" destOrd="0" presId="urn:microsoft.com/office/officeart/2005/8/layout/hierarchy2"/>
    <dgm:cxn modelId="{7D557C90-090C-4804-8079-D3ECCC3068E1}" type="presOf" srcId="{858A755B-0CCC-4EC0-B8E7-1356CFCF548B}" destId="{B9A472E2-EDC5-46BF-A9E1-FE1A4D7CEFEA}" srcOrd="0" destOrd="0" presId="urn:microsoft.com/office/officeart/2005/8/layout/hierarchy2"/>
    <dgm:cxn modelId="{242E72D6-CC44-4652-88C8-C3703306C2D0}" type="presOf" srcId="{2B1B816B-B2CD-4764-ADA1-77917C26B2EF}" destId="{9B9F8ED9-EB96-4F04-A24B-22144AA84584}" srcOrd="0" destOrd="0" presId="urn:microsoft.com/office/officeart/2005/8/layout/hierarchy2"/>
    <dgm:cxn modelId="{C9B9E108-20B3-4831-9851-99A83369258B}" type="presOf" srcId="{B264061A-FE83-4F0A-90E3-FE42CE4C379B}" destId="{5970DE24-9297-47C8-B942-21C70F72AB1B}" srcOrd="0" destOrd="0" presId="urn:microsoft.com/office/officeart/2005/8/layout/hierarchy2"/>
    <dgm:cxn modelId="{87C6EE5E-9580-4532-B691-2748B59F9C35}" type="presParOf" srcId="{B968854A-E460-4F3D-B6C0-E02AD05A462C}" destId="{976B40E1-2837-49DE-B7DF-6D43F4EF7D9A}" srcOrd="0" destOrd="0" presId="urn:microsoft.com/office/officeart/2005/8/layout/hierarchy2"/>
    <dgm:cxn modelId="{D773817F-59E2-4AA5-A8DF-706D94572FF4}" type="presParOf" srcId="{976B40E1-2837-49DE-B7DF-6D43F4EF7D9A}" destId="{D00B666B-E626-4A88-86CC-73B5FB2E6E5E}" srcOrd="0" destOrd="0" presId="urn:microsoft.com/office/officeart/2005/8/layout/hierarchy2"/>
    <dgm:cxn modelId="{224E4AE6-BE38-4464-87E2-0B3780B66E63}" type="presParOf" srcId="{976B40E1-2837-49DE-B7DF-6D43F4EF7D9A}" destId="{A5456D19-A30E-4A02-A642-F877E212AFD4}" srcOrd="1" destOrd="0" presId="urn:microsoft.com/office/officeart/2005/8/layout/hierarchy2"/>
    <dgm:cxn modelId="{F3D1468D-9B9E-4681-8A49-F6CF618F79FA}" type="presParOf" srcId="{A5456D19-A30E-4A02-A642-F877E212AFD4}" destId="{B9A472E2-EDC5-46BF-A9E1-FE1A4D7CEFEA}" srcOrd="0" destOrd="0" presId="urn:microsoft.com/office/officeart/2005/8/layout/hierarchy2"/>
    <dgm:cxn modelId="{3C0C55A5-0221-4C7C-88DD-8AB388DBAFCC}" type="presParOf" srcId="{B9A472E2-EDC5-46BF-A9E1-FE1A4D7CEFEA}" destId="{A9A5D914-EA7A-4AE0-B9EC-436FBC19F926}" srcOrd="0" destOrd="0" presId="urn:microsoft.com/office/officeart/2005/8/layout/hierarchy2"/>
    <dgm:cxn modelId="{D5F807D8-A4DC-4E32-8C2D-096A5F18FEC8}" type="presParOf" srcId="{A5456D19-A30E-4A02-A642-F877E212AFD4}" destId="{7410615B-9C68-45A7-9BBC-4565B3C2C5DC}" srcOrd="1" destOrd="0" presId="urn:microsoft.com/office/officeart/2005/8/layout/hierarchy2"/>
    <dgm:cxn modelId="{98862520-5E66-42B1-A7F1-9E19B380911A}" type="presParOf" srcId="{7410615B-9C68-45A7-9BBC-4565B3C2C5DC}" destId="{5BC9A2B0-7151-4779-A306-D51C8CFA380F}" srcOrd="0" destOrd="0" presId="urn:microsoft.com/office/officeart/2005/8/layout/hierarchy2"/>
    <dgm:cxn modelId="{76EB8AEA-404C-4007-BEC6-7F784652CA09}" type="presParOf" srcId="{7410615B-9C68-45A7-9BBC-4565B3C2C5DC}" destId="{5965AAEE-1452-4CCA-B363-10BFEC6010A4}" srcOrd="1" destOrd="0" presId="urn:microsoft.com/office/officeart/2005/8/layout/hierarchy2"/>
    <dgm:cxn modelId="{90666348-C259-414C-96EE-5D3AA8E61331}" type="presParOf" srcId="{5965AAEE-1452-4CCA-B363-10BFEC6010A4}" destId="{9B9F8ED9-EB96-4F04-A24B-22144AA84584}" srcOrd="0" destOrd="0" presId="urn:microsoft.com/office/officeart/2005/8/layout/hierarchy2"/>
    <dgm:cxn modelId="{4192746A-3A76-4FEF-AA07-2F39EED23C6D}" type="presParOf" srcId="{9B9F8ED9-EB96-4F04-A24B-22144AA84584}" destId="{3F868007-3F3E-4E43-B363-F8005C51FA14}" srcOrd="0" destOrd="0" presId="urn:microsoft.com/office/officeart/2005/8/layout/hierarchy2"/>
    <dgm:cxn modelId="{40BDE17C-2E0A-4A7A-B5A3-FE0F287098F8}" type="presParOf" srcId="{5965AAEE-1452-4CCA-B363-10BFEC6010A4}" destId="{783E50BE-EC22-4E3F-B0E6-51FFBF1D4E81}" srcOrd="1" destOrd="0" presId="urn:microsoft.com/office/officeart/2005/8/layout/hierarchy2"/>
    <dgm:cxn modelId="{0B51CFFC-5BC2-43CA-92CB-0B7737EC4FFD}" type="presParOf" srcId="{783E50BE-EC22-4E3F-B0E6-51FFBF1D4E81}" destId="{9F31377C-175D-463F-827E-CB81A0BFCDA7}" srcOrd="0" destOrd="0" presId="urn:microsoft.com/office/officeart/2005/8/layout/hierarchy2"/>
    <dgm:cxn modelId="{38EFD761-C895-4275-A36D-FC3DF1977548}" type="presParOf" srcId="{783E50BE-EC22-4E3F-B0E6-51FFBF1D4E81}" destId="{BCB4BEBE-6673-41E5-BE50-42F2EA19899F}" srcOrd="1" destOrd="0" presId="urn:microsoft.com/office/officeart/2005/8/layout/hierarchy2"/>
    <dgm:cxn modelId="{FA6D9179-8178-401F-A1AB-F069ADAFC8F9}" type="presParOf" srcId="{5965AAEE-1452-4CCA-B363-10BFEC6010A4}" destId="{96D20049-5327-4568-9861-B92706BA7E12}" srcOrd="2" destOrd="0" presId="urn:microsoft.com/office/officeart/2005/8/layout/hierarchy2"/>
    <dgm:cxn modelId="{61D65C88-27E4-45C0-8C38-876C3CA71095}" type="presParOf" srcId="{96D20049-5327-4568-9861-B92706BA7E12}" destId="{6921E069-F5A9-4EF5-BCEF-B5693CFA9BDD}" srcOrd="0" destOrd="0" presId="urn:microsoft.com/office/officeart/2005/8/layout/hierarchy2"/>
    <dgm:cxn modelId="{BF6972F7-C5DB-473F-890B-F37D72ED228F}" type="presParOf" srcId="{5965AAEE-1452-4CCA-B363-10BFEC6010A4}" destId="{FCB067A1-CDD4-4AE7-81E9-DAECD1419580}" srcOrd="3" destOrd="0" presId="urn:microsoft.com/office/officeart/2005/8/layout/hierarchy2"/>
    <dgm:cxn modelId="{BFCC9E08-6C79-4B0B-88D5-FFD45D082A79}" type="presParOf" srcId="{FCB067A1-CDD4-4AE7-81E9-DAECD1419580}" destId="{5970DE24-9297-47C8-B942-21C70F72AB1B}" srcOrd="0" destOrd="0" presId="urn:microsoft.com/office/officeart/2005/8/layout/hierarchy2"/>
    <dgm:cxn modelId="{E05CBDF2-EDB0-432C-BCDF-0C30D3ABDBD9}" type="presParOf" srcId="{FCB067A1-CDD4-4AE7-81E9-DAECD1419580}" destId="{6C5724D8-93F3-4EEC-A69D-E3DB0EAA3EEC}" srcOrd="1" destOrd="0" presId="urn:microsoft.com/office/officeart/2005/8/layout/hierarchy2"/>
    <dgm:cxn modelId="{0A439A19-6E8E-4EDD-85E7-0F6B3FCDC3F3}" type="presParOf" srcId="{A5456D19-A30E-4A02-A642-F877E212AFD4}" destId="{2AD69FDE-E541-4E0C-AF8E-D7C336E241BF}" srcOrd="2" destOrd="0" presId="urn:microsoft.com/office/officeart/2005/8/layout/hierarchy2"/>
    <dgm:cxn modelId="{24D36190-8230-45B7-AC03-55A91966A206}" type="presParOf" srcId="{2AD69FDE-E541-4E0C-AF8E-D7C336E241BF}" destId="{40864EC7-593E-4D02-A82F-43598B1216D2}" srcOrd="0" destOrd="0" presId="urn:microsoft.com/office/officeart/2005/8/layout/hierarchy2"/>
    <dgm:cxn modelId="{E77EA194-536E-4DA2-A1FB-BC63225B10AD}" type="presParOf" srcId="{A5456D19-A30E-4A02-A642-F877E212AFD4}" destId="{377BFB46-1D35-44F9-A1C4-201502AA81E8}" srcOrd="3" destOrd="0" presId="urn:microsoft.com/office/officeart/2005/8/layout/hierarchy2"/>
    <dgm:cxn modelId="{A9195200-4486-474B-9EC3-EABBE039CC42}" type="presParOf" srcId="{377BFB46-1D35-44F9-A1C4-201502AA81E8}" destId="{D2B4322C-FD2F-4795-A9A3-F0CDFC2E655E}" srcOrd="0" destOrd="0" presId="urn:microsoft.com/office/officeart/2005/8/layout/hierarchy2"/>
    <dgm:cxn modelId="{D87348BC-B8B4-4E15-A422-23C88A7FA427}" type="presParOf" srcId="{377BFB46-1D35-44F9-A1C4-201502AA81E8}" destId="{8214B4D2-396F-4CC6-B4B0-05201BC9F260}" srcOrd="1" destOrd="0" presId="urn:microsoft.com/office/officeart/2005/8/layout/hierarchy2"/>
    <dgm:cxn modelId="{704EC083-52AE-49CB-A944-32201C4990F1}" type="presParOf" srcId="{8214B4D2-396F-4CC6-B4B0-05201BC9F260}" destId="{345338CA-0883-406F-B3C1-575BA7B42D8C}" srcOrd="0" destOrd="0" presId="urn:microsoft.com/office/officeart/2005/8/layout/hierarchy2"/>
    <dgm:cxn modelId="{4D84CBE5-9028-4934-9A91-C2CA1586127A}" type="presParOf" srcId="{345338CA-0883-406F-B3C1-575BA7B42D8C}" destId="{53922191-A685-4E7E-BE42-BE929950A484}" srcOrd="0" destOrd="0" presId="urn:microsoft.com/office/officeart/2005/8/layout/hierarchy2"/>
    <dgm:cxn modelId="{426D0191-BC7C-4F24-9361-98EFDB258CBF}" type="presParOf" srcId="{8214B4D2-396F-4CC6-B4B0-05201BC9F260}" destId="{AAEB924F-73A5-4A63-8FCD-7AF7F339CCE8}" srcOrd="1" destOrd="0" presId="urn:microsoft.com/office/officeart/2005/8/layout/hierarchy2"/>
    <dgm:cxn modelId="{2362B376-48CA-4429-9ACB-A5B4DA6C57CA}" type="presParOf" srcId="{AAEB924F-73A5-4A63-8FCD-7AF7F339CCE8}" destId="{91E0DFBA-F94B-4589-BB55-B6EDC2BB1CBA}" srcOrd="0" destOrd="0" presId="urn:microsoft.com/office/officeart/2005/8/layout/hierarchy2"/>
    <dgm:cxn modelId="{B84E1834-0961-4FE0-93E7-E0A5DD8EBF8B}" type="presParOf" srcId="{AAEB924F-73A5-4A63-8FCD-7AF7F339CCE8}" destId="{165D45BB-4EC0-4B0E-A095-B64FF7A89ABE}" srcOrd="1" destOrd="0" presId="urn:microsoft.com/office/officeart/2005/8/layout/hierarchy2"/>
    <dgm:cxn modelId="{31791F8C-232D-4C25-9034-6EA5A06367F1}" type="presParOf" srcId="{B968854A-E460-4F3D-B6C0-E02AD05A462C}" destId="{F0C0C1C6-C5B4-490D-A2D0-829EE662E577}" srcOrd="1" destOrd="0" presId="urn:microsoft.com/office/officeart/2005/8/layout/hierarchy2"/>
    <dgm:cxn modelId="{1C99836E-DBAB-4FED-B7DF-EA7E3017E35D}" type="presParOf" srcId="{F0C0C1C6-C5B4-490D-A2D0-829EE662E577}" destId="{1B249EAE-D34E-4043-A48E-94A266B126FE}" srcOrd="0" destOrd="0" presId="urn:microsoft.com/office/officeart/2005/8/layout/hierarchy2"/>
    <dgm:cxn modelId="{A2D30B9F-D3EC-45C3-BDBC-2D71434EA6C2}" type="presParOf" srcId="{F0C0C1C6-C5B4-490D-A2D0-829EE662E577}" destId="{CD68B68F-B287-4955-A2B4-5DDDA38D197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02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449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68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948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39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0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7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025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1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355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069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AEC5C1E-81CF-43FB-A05E-8EB11AC6AF26}" type="datetimeFigureOut">
              <a:rPr lang="es-ES" smtClean="0"/>
              <a:t>16/06/2025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36F38CA1-5EB1-4385-9447-5628F6B351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91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6248" y="-1330452"/>
            <a:ext cx="7315200" cy="3255264"/>
          </a:xfrm>
        </p:spPr>
        <p:txBody>
          <a:bodyPr/>
          <a:lstStyle/>
          <a:p>
            <a:r>
              <a:rPr lang="es-ES" dirty="0" smtClean="0"/>
              <a:t>Proteínas plasmáticas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6946900" y="4927600"/>
            <a:ext cx="5245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dirty="0" err="1" smtClean="0"/>
              <a:t>Bioq</a:t>
            </a:r>
            <a:r>
              <a:rPr lang="es-ES" sz="1600" dirty="0" smtClean="0"/>
              <a:t>. Esp. Virginia Elena </a:t>
            </a:r>
            <a:r>
              <a:rPr lang="es-ES" sz="1600" dirty="0" err="1" smtClean="0"/>
              <a:t>Buggia</a:t>
            </a:r>
            <a:endParaRPr lang="es-ES" sz="1600" dirty="0" smtClean="0"/>
          </a:p>
          <a:p>
            <a:pPr algn="r"/>
            <a:r>
              <a:rPr lang="es-ES" sz="1600" dirty="0" smtClean="0"/>
              <a:t>MP 5137 CE573</a:t>
            </a:r>
          </a:p>
          <a:p>
            <a:pPr algn="r"/>
            <a:r>
              <a:rPr lang="es-ES" sz="1600" dirty="0" smtClean="0"/>
              <a:t>Servicio de Bioquímica</a:t>
            </a:r>
          </a:p>
          <a:p>
            <a:pPr algn="r"/>
            <a:r>
              <a:rPr lang="es-ES" sz="1600" dirty="0" smtClean="0"/>
              <a:t>Hospital  Córdoba</a:t>
            </a:r>
            <a:endParaRPr lang="es-ES" sz="1600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388815" y="2054606"/>
            <a:ext cx="7315200" cy="914400"/>
          </a:xfrm>
        </p:spPr>
        <p:txBody>
          <a:bodyPr>
            <a:normAutofit/>
          </a:bodyPr>
          <a:lstStyle/>
          <a:p>
            <a:r>
              <a:rPr lang="es-ES" dirty="0" smtClean="0"/>
              <a:t>Importancia clínica y herramientas diagnósticas para su estudio.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569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4166" t="49814" r="32292" b="20912"/>
          <a:stretch/>
        </p:blipFill>
        <p:spPr>
          <a:xfrm>
            <a:off x="4198815" y="3325723"/>
            <a:ext cx="6527800" cy="20066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741615" y="14732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Las proteínas son polímeros </a:t>
            </a:r>
            <a:r>
              <a:rPr lang="es-ES" dirty="0" smtClean="0"/>
              <a:t>de </a:t>
            </a:r>
            <a:r>
              <a:rPr lang="es-ES" dirty="0"/>
              <a:t>aminoácidos que se unen covalentemente a través de un </a:t>
            </a:r>
            <a:r>
              <a:rPr lang="es-ES" dirty="0" smtClean="0"/>
              <a:t>enlace </a:t>
            </a:r>
            <a:r>
              <a:rPr lang="es-ES" dirty="0"/>
              <a:t>conocido como enlace peptídico. </a:t>
            </a:r>
            <a:endParaRPr lang="es-ES" dirty="0" smtClean="0"/>
          </a:p>
          <a:p>
            <a:r>
              <a:rPr lang="es-ES" dirty="0" smtClean="0"/>
              <a:t>Estos </a:t>
            </a:r>
            <a:r>
              <a:rPr lang="es-ES" dirty="0"/>
              <a:t>enlaces se forman cuando el grupo α-amino de un aminoácido se une covalentemente con el α-carboxilo </a:t>
            </a:r>
            <a:r>
              <a:rPr lang="es-ES" dirty="0" smtClean="0"/>
              <a:t>de </a:t>
            </a:r>
            <a:r>
              <a:rPr lang="es-ES" dirty="0"/>
              <a:t>un segundo aminoácido (con pérdida de agua</a:t>
            </a:r>
            <a:r>
              <a:rPr lang="es-ES" dirty="0" smtClean="0"/>
              <a:t>).</a:t>
            </a:r>
            <a:endParaRPr lang="es-ES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0" y="974546"/>
            <a:ext cx="3319585" cy="4702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Los seres humanos poseen más de 20.000 genes que codifican proteínas que sirven como elementos estructurales principales y como la maquinaria de la vida. </a:t>
            </a:r>
          </a:p>
          <a:p>
            <a:r>
              <a:rPr lang="es-ES" dirty="0" smtClean="0"/>
              <a:t>El conjunto total de proteínas presentes se conoce como </a:t>
            </a:r>
            <a:r>
              <a:rPr lang="es-ES" dirty="0" err="1" smtClean="0"/>
              <a:t>proteoma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021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4519" y="2235200"/>
            <a:ext cx="2947482" cy="1686420"/>
          </a:xfrm>
        </p:spPr>
        <p:txBody>
          <a:bodyPr/>
          <a:lstStyle/>
          <a:p>
            <a:r>
              <a:rPr lang="es-ES" dirty="0" smtClean="0"/>
              <a:t>Múltiples funciones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43868" y="1206500"/>
            <a:ext cx="7315200" cy="4219448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Son componentes estructurales.</a:t>
            </a:r>
          </a:p>
          <a:p>
            <a:r>
              <a:rPr lang="es-ES" dirty="0" smtClean="0"/>
              <a:t>Facilitan </a:t>
            </a:r>
            <a:r>
              <a:rPr lang="es-ES" dirty="0"/>
              <a:t>la catálisis y las reacciones químicas, como la síntesis de ADN, ARN y proteínas.</a:t>
            </a:r>
          </a:p>
          <a:p>
            <a:r>
              <a:rPr lang="es-ES" dirty="0"/>
              <a:t>Generan energía a través de la transferencia de electrones.</a:t>
            </a:r>
          </a:p>
          <a:p>
            <a:r>
              <a:rPr lang="es-ES" dirty="0"/>
              <a:t>Producen motilidad mediante elementos contráctiles.</a:t>
            </a:r>
          </a:p>
          <a:p>
            <a:r>
              <a:rPr lang="es-ES" dirty="0"/>
              <a:t>Sirven como canales iónicos y bombas.</a:t>
            </a:r>
          </a:p>
          <a:p>
            <a:r>
              <a:rPr lang="es-ES" dirty="0" smtClean="0"/>
              <a:t>Actúan </a:t>
            </a:r>
            <a:r>
              <a:rPr lang="es-ES" dirty="0"/>
              <a:t>como moléculas transportadoras.</a:t>
            </a:r>
          </a:p>
          <a:p>
            <a:r>
              <a:rPr lang="es-ES" dirty="0"/>
              <a:t>Promueve el sistema inmunitario y la respuesta inmunológica.</a:t>
            </a:r>
          </a:p>
          <a:p>
            <a:r>
              <a:rPr lang="es-ES" dirty="0"/>
              <a:t>Funcionan como receptores, hormonas y </a:t>
            </a:r>
            <a:r>
              <a:rPr lang="es-ES" dirty="0" smtClean="0"/>
              <a:t>citoquinas</a:t>
            </a:r>
            <a:r>
              <a:rPr lang="es-ES" dirty="0"/>
              <a:t>, facilitando la comunicación intercelular.</a:t>
            </a:r>
          </a:p>
          <a:p>
            <a:r>
              <a:rPr lang="es-ES" dirty="0"/>
              <a:t>Constituyen redes de señalización o comunicación intracelular</a:t>
            </a:r>
          </a:p>
        </p:txBody>
      </p:sp>
    </p:spTree>
    <p:extLst>
      <p:ext uri="{BB962C8B-B14F-4D97-AF65-F5344CB8AC3E}">
        <p14:creationId xmlns:p14="http://schemas.microsoft.com/office/powerpoint/2010/main" val="31033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5834" t="17763" r="35416" b="22764"/>
          <a:stretch/>
        </p:blipFill>
        <p:spPr>
          <a:xfrm>
            <a:off x="1485663" y="533400"/>
            <a:ext cx="9437937" cy="537159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57400" y="6071092"/>
            <a:ext cx="5372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 smtClean="0"/>
              <a:t>Extraido</a:t>
            </a:r>
            <a:r>
              <a:rPr lang="es-ES" sz="1100" dirty="0" smtClean="0"/>
              <a:t> de https</a:t>
            </a:r>
            <a:r>
              <a:rPr lang="es-ES" sz="1100" dirty="0"/>
              <a:t>://depositphotos.com/</a:t>
            </a:r>
          </a:p>
        </p:txBody>
      </p:sp>
    </p:spTree>
    <p:extLst>
      <p:ext uri="{BB962C8B-B14F-4D97-AF65-F5344CB8AC3E}">
        <p14:creationId xmlns:p14="http://schemas.microsoft.com/office/powerpoint/2010/main" val="382484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Propiedades físicas</a:t>
            </a:r>
            <a:endParaRPr lang="es-E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944811020"/>
              </p:ext>
            </p:extLst>
          </p:nvPr>
        </p:nvGraphicFramePr>
        <p:xfrm>
          <a:off x="3502855" y="304800"/>
          <a:ext cx="7008836" cy="304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230008014"/>
              </p:ext>
            </p:extLst>
          </p:nvPr>
        </p:nvGraphicFramePr>
        <p:xfrm>
          <a:off x="3502855" y="3424428"/>
          <a:ext cx="7008836" cy="304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83571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Analisis</a:t>
            </a:r>
            <a:r>
              <a:rPr lang="es-ES" dirty="0" smtClean="0"/>
              <a:t> de </a:t>
            </a:r>
            <a:r>
              <a:rPr lang="es-ES" dirty="0" err="1" smtClean="0"/>
              <a:t>proteinas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Analisis</a:t>
            </a:r>
            <a:r>
              <a:rPr lang="es-ES" dirty="0" smtClean="0"/>
              <a:t> cuantitativos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smtClean="0"/>
              <a:t>Métodos físicos: fijación de colorantes, medición de absorbancia directa, medición de </a:t>
            </a:r>
            <a:r>
              <a:rPr lang="es-ES" dirty="0" err="1" smtClean="0"/>
              <a:t>ligandos</a:t>
            </a:r>
            <a:r>
              <a:rPr lang="es-ES" dirty="0" smtClean="0"/>
              <a:t> proteicos, precipitación selectiva y espectrometría de masa.</a:t>
            </a:r>
          </a:p>
          <a:p>
            <a:r>
              <a:rPr lang="es-ES" dirty="0" err="1" smtClean="0"/>
              <a:t>Medicion</a:t>
            </a:r>
            <a:r>
              <a:rPr lang="es-ES" dirty="0" smtClean="0"/>
              <a:t> de actividad proteica</a:t>
            </a:r>
          </a:p>
          <a:p>
            <a:r>
              <a:rPr lang="es-ES" dirty="0" err="1" smtClean="0"/>
              <a:t>Inmunoensayos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err="1" smtClean="0"/>
              <a:t>Analisis</a:t>
            </a:r>
            <a:r>
              <a:rPr lang="es-ES" dirty="0" smtClean="0"/>
              <a:t> cualitativos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 smtClean="0"/>
              <a:t>Electroforesis</a:t>
            </a:r>
          </a:p>
          <a:p>
            <a:r>
              <a:rPr lang="es-ES" dirty="0" err="1" smtClean="0"/>
              <a:t>Cromatografia</a:t>
            </a:r>
            <a:endParaRPr lang="es-ES" dirty="0" smtClean="0"/>
          </a:p>
          <a:p>
            <a:r>
              <a:rPr lang="es-ES" dirty="0" err="1" smtClean="0"/>
              <a:t>Analisis</a:t>
            </a:r>
            <a:r>
              <a:rPr lang="es-ES" dirty="0" smtClean="0"/>
              <a:t> genético</a:t>
            </a:r>
          </a:p>
          <a:p>
            <a:r>
              <a:rPr lang="es-ES" dirty="0" smtClean="0"/>
              <a:t>Ensayos de actividad funcional</a:t>
            </a:r>
          </a:p>
          <a:p>
            <a:r>
              <a:rPr lang="es-ES" dirty="0" err="1" smtClean="0"/>
              <a:t>Espectrometria</a:t>
            </a:r>
            <a:r>
              <a:rPr lang="es-ES" dirty="0" smtClean="0"/>
              <a:t> de masa.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974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Medición de proteínas totales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345674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556738" y="1392702"/>
            <a:ext cx="1322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Métodos de unión a colorantes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5289451" y="4656406"/>
            <a:ext cx="1716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R</a:t>
            </a:r>
            <a:r>
              <a:rPr lang="es-ES" dirty="0" err="1" smtClean="0"/>
              <a:t>efractometria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7906042" y="3239571"/>
            <a:ext cx="1983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Método de </a:t>
            </a:r>
            <a:r>
              <a:rPr lang="es-ES" dirty="0" err="1" smtClean="0"/>
              <a:t>Lowry</a:t>
            </a:r>
            <a:endParaRPr lang="es-ES" dirty="0"/>
          </a:p>
        </p:txBody>
      </p:sp>
      <p:sp>
        <p:nvSpPr>
          <p:cNvPr id="8" name="Hexágono 7"/>
          <p:cNvSpPr/>
          <p:nvPr/>
        </p:nvSpPr>
        <p:spPr>
          <a:xfrm rot="5400000">
            <a:off x="4360729" y="2618607"/>
            <a:ext cx="1857445" cy="1628335"/>
          </a:xfrm>
          <a:prstGeom prst="hexagon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4375052" y="2962572"/>
            <a:ext cx="1842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Metodos</a:t>
            </a:r>
            <a:r>
              <a:rPr lang="es-ES" dirty="0" smtClean="0"/>
              <a:t> </a:t>
            </a:r>
            <a:r>
              <a:rPr lang="es-ES" dirty="0" err="1" smtClean="0"/>
              <a:t>turbidimetricos</a:t>
            </a:r>
            <a:r>
              <a:rPr lang="es-ES" dirty="0" smtClean="0"/>
              <a:t> y </a:t>
            </a:r>
            <a:r>
              <a:rPr lang="es-ES" dirty="0" err="1" smtClean="0"/>
              <a:t>Nefelometricos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705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6654" t="31170" r="7462" b="34351"/>
          <a:stretch/>
        </p:blipFill>
        <p:spPr>
          <a:xfrm>
            <a:off x="126609" y="236330"/>
            <a:ext cx="7301132" cy="21481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7577" t="43689" r="39192" b="21627"/>
          <a:stretch/>
        </p:blipFill>
        <p:spPr>
          <a:xfrm>
            <a:off x="126609" y="2846509"/>
            <a:ext cx="5697416" cy="33432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7462" t="35915" r="25577" b="40074"/>
          <a:stretch/>
        </p:blipFill>
        <p:spPr>
          <a:xfrm>
            <a:off x="5992838" y="2229729"/>
            <a:ext cx="5725552" cy="164592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56179" t="46141" r="6293" b="10933"/>
          <a:stretch/>
        </p:blipFill>
        <p:spPr>
          <a:xfrm>
            <a:off x="6203853" y="3875649"/>
            <a:ext cx="4614204" cy="298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1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000" t="40610" r="32846" b="28811"/>
          <a:stretch/>
        </p:blipFill>
        <p:spPr>
          <a:xfrm>
            <a:off x="345440" y="2252004"/>
            <a:ext cx="4895557" cy="20960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5501" t="29529" r="3999" b="43792"/>
          <a:stretch/>
        </p:blipFill>
        <p:spPr>
          <a:xfrm>
            <a:off x="0" y="154745"/>
            <a:ext cx="8595360" cy="18288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54577" t="35480" r="6308" b="43792"/>
          <a:stretch/>
        </p:blipFill>
        <p:spPr>
          <a:xfrm>
            <a:off x="6002800" y="2252004"/>
            <a:ext cx="4768948" cy="14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0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ceso alternativo 1"/>
          <p:cNvSpPr/>
          <p:nvPr/>
        </p:nvSpPr>
        <p:spPr>
          <a:xfrm>
            <a:off x="1685583" y="1824306"/>
            <a:ext cx="2067951" cy="5627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PROTEINAS TOTALES</a:t>
            </a:r>
            <a:endParaRPr lang="es-ES" dirty="0"/>
          </a:p>
        </p:txBody>
      </p:sp>
      <p:sp>
        <p:nvSpPr>
          <p:cNvPr id="3" name="Proceso alternativo 2"/>
          <p:cNvSpPr/>
          <p:nvPr/>
        </p:nvSpPr>
        <p:spPr>
          <a:xfrm>
            <a:off x="4848469" y="1773506"/>
            <a:ext cx="2067951" cy="5627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ALBÚMINA</a:t>
            </a:r>
            <a:endParaRPr lang="es-ES" dirty="0"/>
          </a:p>
        </p:txBody>
      </p:sp>
      <p:sp>
        <p:nvSpPr>
          <p:cNvPr id="4" name="Proceso alternativo 3"/>
          <p:cNvSpPr/>
          <p:nvPr/>
        </p:nvSpPr>
        <p:spPr>
          <a:xfrm>
            <a:off x="8320845" y="1773506"/>
            <a:ext cx="2067951" cy="5627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GLOBULINAS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5821582" y="4085968"/>
            <a:ext cx="34926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rgbClr val="002D39"/>
                </a:solidFill>
                <a:latin typeface="Corbel" panose="020B0503020204020204" pitchFamily="34" charset="0"/>
              </a:rPr>
              <a:t>Relación </a:t>
            </a:r>
            <a:r>
              <a:rPr lang="es-ES" dirty="0">
                <a:solidFill>
                  <a:srgbClr val="002D39"/>
                </a:solidFill>
                <a:latin typeface="Corbel" panose="020B0503020204020204" pitchFamily="34" charset="0"/>
              </a:rPr>
              <a:t>albúmina-globulina (relación A/G): Normalmente, el nivel de albúmina debe ser más alto que el nivel de globulina, lo que da como resultado una relación A/G de aproximadamente 1.0 a 2.5.</a:t>
            </a:r>
            <a:endParaRPr lang="es-ES" b="0" i="0" dirty="0">
              <a:solidFill>
                <a:srgbClr val="002D39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9" name="Igual que 8"/>
          <p:cNvSpPr/>
          <p:nvPr/>
        </p:nvSpPr>
        <p:spPr>
          <a:xfrm>
            <a:off x="4025900" y="1993900"/>
            <a:ext cx="584200" cy="342314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Más 9"/>
          <p:cNvSpPr/>
          <p:nvPr/>
        </p:nvSpPr>
        <p:spPr>
          <a:xfrm>
            <a:off x="7277100" y="1864653"/>
            <a:ext cx="431800" cy="38041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469900" y="114300"/>
            <a:ext cx="108077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PROTEÍNAS PLASMÁTICAS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685583" y="2514600"/>
            <a:ext cx="1946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Valores de referencia:</a:t>
            </a:r>
          </a:p>
          <a:p>
            <a:r>
              <a:rPr lang="es-ES" dirty="0" smtClean="0"/>
              <a:t>6,8 – 8,3 g/</a:t>
            </a:r>
            <a:r>
              <a:rPr lang="es-ES" dirty="0" err="1" smtClean="0"/>
              <a:t>dL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848469" y="2514600"/>
            <a:ext cx="1946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Valores de referencia:</a:t>
            </a:r>
          </a:p>
          <a:p>
            <a:r>
              <a:rPr lang="es-ES" dirty="0" smtClean="0"/>
              <a:t>3,5 – 5,o g/</a:t>
            </a:r>
            <a:r>
              <a:rPr lang="es-ES" dirty="0" err="1" smtClean="0"/>
              <a:t>dL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320845" y="2558089"/>
            <a:ext cx="1946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Valores de referencia:</a:t>
            </a:r>
          </a:p>
          <a:p>
            <a:r>
              <a:rPr lang="es-ES" dirty="0" smtClean="0"/>
              <a:t>2,0 – 3,5 g/</a:t>
            </a:r>
            <a:r>
              <a:rPr lang="es-ES" dirty="0" err="1" smtClean="0"/>
              <a:t>dL</a:t>
            </a:r>
            <a:endParaRPr lang="es-ES" dirty="0"/>
          </a:p>
        </p:txBody>
      </p:sp>
      <p:sp>
        <p:nvSpPr>
          <p:cNvPr id="8" name="Cerrar llave 7"/>
          <p:cNvSpPr/>
          <p:nvPr/>
        </p:nvSpPr>
        <p:spPr>
          <a:xfrm rot="5400000">
            <a:off x="7178185" y="2268536"/>
            <a:ext cx="317109" cy="3030317"/>
          </a:xfrm>
          <a:prstGeom prst="rightBrac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1685583" y="3942249"/>
            <a:ext cx="215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Valores por fuera del rango de referencia (hipo o </a:t>
            </a:r>
            <a:r>
              <a:rPr lang="es-ES" dirty="0" err="1" smtClean="0"/>
              <a:t>hiperproteinemias</a:t>
            </a:r>
            <a:r>
              <a:rPr lang="es-ES" dirty="0" smtClean="0"/>
              <a:t>)</a:t>
            </a:r>
          </a:p>
          <a:p>
            <a:r>
              <a:rPr lang="es-ES" dirty="0" smtClean="0"/>
              <a:t>Merecen un estudio mas </a:t>
            </a:r>
            <a:r>
              <a:rPr lang="es-ES" dirty="0" err="1" smtClean="0"/>
              <a:t>exaustivo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4" name="Proceso alternativo 13"/>
          <p:cNvSpPr/>
          <p:nvPr/>
        </p:nvSpPr>
        <p:spPr>
          <a:xfrm>
            <a:off x="1731107" y="1012922"/>
            <a:ext cx="2067951" cy="5627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PROTEINAS TOTALES</a:t>
            </a:r>
            <a:endParaRPr lang="es-ES" dirty="0"/>
          </a:p>
        </p:txBody>
      </p:sp>
      <p:sp>
        <p:nvSpPr>
          <p:cNvPr id="15" name="Proceso alternativo 14"/>
          <p:cNvSpPr/>
          <p:nvPr/>
        </p:nvSpPr>
        <p:spPr>
          <a:xfrm>
            <a:off x="4848469" y="986322"/>
            <a:ext cx="2067951" cy="5627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ALBÚMINA</a:t>
            </a:r>
            <a:endParaRPr lang="es-ES" dirty="0"/>
          </a:p>
        </p:txBody>
      </p:sp>
      <p:sp>
        <p:nvSpPr>
          <p:cNvPr id="16" name="Menos 15"/>
          <p:cNvSpPr/>
          <p:nvPr/>
        </p:nvSpPr>
        <p:spPr>
          <a:xfrm>
            <a:off x="4025900" y="1189878"/>
            <a:ext cx="584200" cy="23041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Igual que 16"/>
          <p:cNvSpPr/>
          <p:nvPr/>
        </p:nvSpPr>
        <p:spPr>
          <a:xfrm>
            <a:off x="7200900" y="1133928"/>
            <a:ext cx="584200" cy="342314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Proceso alternativo 17"/>
          <p:cNvSpPr/>
          <p:nvPr/>
        </p:nvSpPr>
        <p:spPr>
          <a:xfrm>
            <a:off x="8320845" y="1012922"/>
            <a:ext cx="2067951" cy="5627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GLOBULINAS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2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Electroforesis de proteínas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9063" t="21676" r="32396" b="12736"/>
          <a:stretch/>
        </p:blipFill>
        <p:spPr>
          <a:xfrm>
            <a:off x="3221569" y="736601"/>
            <a:ext cx="8674562" cy="546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-457200"/>
            <a:ext cx="7226300" cy="1181100"/>
          </a:xfrm>
        </p:spPr>
        <p:txBody>
          <a:bodyPr>
            <a:normAutofit/>
          </a:bodyPr>
          <a:lstStyle/>
          <a:p>
            <a:r>
              <a:rPr lang="es-ES" sz="4000" dirty="0" smtClean="0">
                <a:solidFill>
                  <a:schemeClr val="tx1"/>
                </a:solidFill>
              </a:rPr>
              <a:t>Electroforesis</a:t>
            </a:r>
            <a:endParaRPr lang="es-ES" sz="4000" dirty="0">
              <a:solidFill>
                <a:schemeClr val="tx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6667" t="52593" r="71980" b="8870"/>
          <a:stretch/>
        </p:blipFill>
        <p:spPr>
          <a:xfrm>
            <a:off x="9378950" y="1869251"/>
            <a:ext cx="2673350" cy="2712473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454400" y="1092200"/>
            <a:ext cx="3314700" cy="598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9465" y="1412051"/>
            <a:ext cx="7315200" cy="91440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En 1937 </a:t>
            </a:r>
            <a:r>
              <a:rPr lang="es-ES" dirty="0" err="1" smtClean="0"/>
              <a:t>Arne</a:t>
            </a:r>
            <a:r>
              <a:rPr lang="es-ES" dirty="0" smtClean="0"/>
              <a:t> </a:t>
            </a:r>
            <a:r>
              <a:rPr lang="es-ES" dirty="0" err="1" smtClean="0"/>
              <a:t>Wilheim</a:t>
            </a:r>
            <a:r>
              <a:rPr lang="es-ES" dirty="0" smtClean="0"/>
              <a:t> </a:t>
            </a:r>
            <a:r>
              <a:rPr lang="es-ES" dirty="0" err="1" smtClean="0"/>
              <a:t>Kaurin</a:t>
            </a:r>
            <a:r>
              <a:rPr lang="es-ES" dirty="0" smtClean="0"/>
              <a:t> </a:t>
            </a:r>
            <a:r>
              <a:rPr lang="es-ES" dirty="0" err="1" smtClean="0"/>
              <a:t>Tiselius</a:t>
            </a:r>
            <a:r>
              <a:rPr lang="es-ES" dirty="0" smtClean="0"/>
              <a:t> publica un método para separación de proteínas séricas al que denominó “electroforesis de limite móvil”.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2908300" y="2882900"/>
            <a:ext cx="407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509465" y="2947432"/>
            <a:ext cx="73152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Usando éste método logra separar las principales fracciones proteicas: albumina, alfa, beta y gamma globulinas.</a:t>
            </a:r>
            <a:endParaRPr lang="es-ES" dirty="0"/>
          </a:p>
        </p:txBody>
      </p:sp>
      <p:sp>
        <p:nvSpPr>
          <p:cNvPr id="14" name="Subtítulo 2"/>
          <p:cNvSpPr txBox="1">
            <a:spLocks/>
          </p:cNvSpPr>
          <p:nvPr/>
        </p:nvSpPr>
        <p:spPr>
          <a:xfrm>
            <a:off x="509465" y="4471432"/>
            <a:ext cx="73152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Por éste descubrimiento es reconocido con el premio nobel de química en el años 1948.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12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5781402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279400" y="5756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lain" startAt="1800"/>
            </a:pPr>
            <a:r>
              <a:rPr lang="es-ES" dirty="0" smtClean="0"/>
              <a:t> Faraday </a:t>
            </a:r>
            <a:r>
              <a:rPr lang="es-ES" dirty="0"/>
              <a:t>enuncia las leyes de </a:t>
            </a:r>
            <a:r>
              <a:rPr lang="es-ES" dirty="0" smtClean="0"/>
              <a:t>electrólisis.</a:t>
            </a:r>
          </a:p>
          <a:p>
            <a:r>
              <a:rPr lang="es-ES" dirty="0" smtClean="0"/>
              <a:t> 1809 Alexander </a:t>
            </a:r>
            <a:r>
              <a:rPr lang="es-ES" dirty="0" err="1"/>
              <a:t>Reuss</a:t>
            </a:r>
            <a:r>
              <a:rPr lang="es-ES" dirty="0"/>
              <a:t>, el primero en realizar lo que se considera la primera electroforesis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187700" y="89224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 </a:t>
            </a:r>
            <a:r>
              <a:rPr lang="es-ES" dirty="0" smtClean="0"/>
              <a:t>1879 </a:t>
            </a:r>
            <a:r>
              <a:rPr lang="es-ES" dirty="0" err="1" smtClean="0"/>
              <a:t>Hermann</a:t>
            </a:r>
            <a:r>
              <a:rPr lang="es-ES" dirty="0" smtClean="0"/>
              <a:t> </a:t>
            </a:r>
            <a:r>
              <a:rPr lang="es-ES" dirty="0"/>
              <a:t>von </a:t>
            </a:r>
            <a:r>
              <a:rPr lang="es-ES" dirty="0" err="1"/>
              <a:t>Helmholtz</a:t>
            </a:r>
            <a:r>
              <a:rPr lang="es-ES" dirty="0"/>
              <a:t> generalizaría las observaciones experimentales mediante una ecuación </a:t>
            </a:r>
            <a:r>
              <a:rPr lang="es-ES" dirty="0" smtClean="0"/>
              <a:t>electroforética. 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4718050" y="164080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 </a:t>
            </a:r>
            <a:r>
              <a:rPr lang="es-ES" dirty="0" smtClean="0"/>
              <a:t>1930 - 1937 </a:t>
            </a:r>
            <a:r>
              <a:rPr lang="es-ES" dirty="0" err="1"/>
              <a:t>Tiselius</a:t>
            </a:r>
            <a:r>
              <a:rPr lang="es-ES" dirty="0"/>
              <a:t> publicó su tesis de Doctorado: “El método del frente móvil en el estudio de electroforesis de proteínas”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029325" y="23405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1950 </a:t>
            </a:r>
            <a:r>
              <a:rPr lang="es-ES" dirty="0" err="1" smtClean="0"/>
              <a:t>Flodin</a:t>
            </a:r>
            <a:r>
              <a:rPr lang="es-ES" dirty="0" smtClean="0"/>
              <a:t> </a:t>
            </a:r>
            <a:r>
              <a:rPr lang="es-ES" dirty="0"/>
              <a:t>y </a:t>
            </a:r>
            <a:r>
              <a:rPr lang="es-ES" dirty="0" err="1"/>
              <a:t>Kupke</a:t>
            </a:r>
            <a:r>
              <a:rPr lang="es-ES" dirty="0"/>
              <a:t> </a:t>
            </a:r>
            <a:r>
              <a:rPr lang="es-ES" dirty="0" smtClean="0"/>
              <a:t>matriz solida sustituyendo </a:t>
            </a:r>
            <a:r>
              <a:rPr lang="es-ES" dirty="0"/>
              <a:t>las bolitas de vidrio por celulosa tratada con etanol.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772275" y="31058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1957 </a:t>
            </a:r>
            <a:r>
              <a:rPr lang="es-ES" dirty="0" err="1" smtClean="0"/>
              <a:t>Kohn</a:t>
            </a:r>
            <a:r>
              <a:rPr lang="es-ES" dirty="0" smtClean="0"/>
              <a:t> </a:t>
            </a:r>
            <a:r>
              <a:rPr lang="es-ES" dirty="0"/>
              <a:t>empleo como soporte acetato de </a:t>
            </a:r>
            <a:r>
              <a:rPr lang="es-ES" dirty="0" smtClean="0"/>
              <a:t>celulosa.</a:t>
            </a:r>
          </a:p>
          <a:p>
            <a:r>
              <a:rPr lang="es-ES" dirty="0" smtClean="0"/>
              <a:t> </a:t>
            </a:r>
            <a:r>
              <a:rPr lang="es-ES" dirty="0"/>
              <a:t>1961 </a:t>
            </a:r>
            <a:r>
              <a:rPr lang="es-ES" dirty="0" err="1"/>
              <a:t>Stellan</a:t>
            </a:r>
            <a:r>
              <a:rPr lang="es-ES" dirty="0"/>
              <a:t> </a:t>
            </a:r>
            <a:r>
              <a:rPr lang="es-ES" dirty="0" err="1" smtClean="0"/>
              <a:t>Hjérten</a:t>
            </a:r>
            <a:r>
              <a:rPr lang="es-ES" dirty="0" smtClean="0"/>
              <a:t> </a:t>
            </a:r>
            <a:r>
              <a:rPr lang="es-ES" dirty="0"/>
              <a:t>usó </a:t>
            </a:r>
            <a:r>
              <a:rPr lang="es-ES" dirty="0" smtClean="0"/>
              <a:t>agarosa.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7448550" y="380559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1959 Raymond </a:t>
            </a:r>
            <a:r>
              <a:rPr lang="es-ES" dirty="0"/>
              <a:t>y </a:t>
            </a:r>
            <a:r>
              <a:rPr lang="es-ES" dirty="0" err="1" smtClean="0"/>
              <a:t>Weintraub</a:t>
            </a:r>
            <a:r>
              <a:rPr lang="es-ES" dirty="0"/>
              <a:t>,</a:t>
            </a:r>
            <a:r>
              <a:rPr lang="es-ES" dirty="0" smtClean="0"/>
              <a:t> </a:t>
            </a:r>
            <a:r>
              <a:rPr lang="es-ES" dirty="0"/>
              <a:t>y Davis y </a:t>
            </a:r>
            <a:r>
              <a:rPr lang="es-ES" dirty="0" err="1" smtClean="0"/>
              <a:t>Ornstein</a:t>
            </a:r>
            <a:r>
              <a:rPr lang="es-ES" dirty="0" smtClean="0"/>
              <a:t>,</a:t>
            </a:r>
          </a:p>
          <a:p>
            <a:r>
              <a:rPr lang="es-ES" dirty="0" smtClean="0"/>
              <a:t> publicaron </a:t>
            </a:r>
            <a:r>
              <a:rPr lang="es-ES" dirty="0"/>
              <a:t>el uso </a:t>
            </a:r>
            <a:r>
              <a:rPr lang="es-ES" dirty="0" smtClean="0"/>
              <a:t>de </a:t>
            </a:r>
            <a:r>
              <a:rPr lang="es-ES" dirty="0"/>
              <a:t>geles de poliacrilamida.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448550" y="4598239"/>
            <a:ext cx="490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1980 implementación de la electroforesis capilar en capilares de sílice de 0.75mm de diámetro</a:t>
            </a:r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8145463" y="5532476"/>
            <a:ext cx="3651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ACTUALIDAD electroforesis de alta definición en gel de agarosa y electroforesis capilar</a:t>
            </a:r>
            <a:endParaRPr lang="es-ES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/>
          <a:srcRect l="10208" t="42404" r="46147" b="19059"/>
          <a:stretch/>
        </p:blipFill>
        <p:spPr>
          <a:xfrm>
            <a:off x="279400" y="3674765"/>
            <a:ext cx="5321300" cy="264160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370388" y="6137364"/>
            <a:ext cx="363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FUTURO Espectrometría  de masa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579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ED2427C-D61C-45E0-B64C-3A1DC614F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9ED2427C-D61C-45E0-B64C-3A1DC614F8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9ED2427C-D61C-45E0-B64C-3A1DC614F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9ED2427C-D61C-45E0-B64C-3A1DC614F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C36B6D-DF7D-4F31-BC28-D6749E9AB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C6C36B6D-DF7D-4F31-BC28-D6749E9AB2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C6C36B6D-DF7D-4F31-BC28-D6749E9AB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C6C36B6D-DF7D-4F31-BC28-D6749E9AB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P spid="4" grpId="0" build="p"/>
      <p:bldP spid="5" grpId="0"/>
      <p:bldP spid="6" grpId="0"/>
      <p:bldP spid="7" grpId="0"/>
      <p:bldP spid="8" grpId="0"/>
      <p:bldP spid="9" grpId="0"/>
      <p:bldP spid="13" grpId="0"/>
      <p:bldP spid="2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 txBox="1">
            <a:spLocks/>
          </p:cNvSpPr>
          <p:nvPr/>
        </p:nvSpPr>
        <p:spPr>
          <a:xfrm>
            <a:off x="211015" y="2323987"/>
            <a:ext cx="73152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M</a:t>
            </a:r>
            <a:r>
              <a:rPr lang="es-ES" dirty="0" smtClean="0"/>
              <a:t>igración de solutos o partículas cargadas bajo la influencia de un campo eléctrico en un medio liquido o solido.</a:t>
            </a:r>
            <a:endParaRPr lang="es-ES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211015" y="1020673"/>
            <a:ext cx="73152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La electroforesis es </a:t>
            </a:r>
            <a:r>
              <a:rPr lang="es-ES" dirty="0"/>
              <a:t>una técnica analítica versátil y potente, capaz de separar y analizar una amplia gama de </a:t>
            </a:r>
            <a:r>
              <a:rPr lang="es-ES" dirty="0" err="1" smtClean="0"/>
              <a:t>analítos</a:t>
            </a:r>
            <a:r>
              <a:rPr lang="es-ES" dirty="0" smtClean="0"/>
              <a:t> ionizados.</a:t>
            </a:r>
            <a:endParaRPr lang="es-ES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211015" y="4868773"/>
            <a:ext cx="73152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S</a:t>
            </a:r>
            <a:r>
              <a:rPr lang="es-ES" dirty="0" smtClean="0"/>
              <a:t>e aplica en la bioquímica para la separación de compuestos que poseen grupos ionizables (aminoácidos, péptidos, proteínas, </a:t>
            </a:r>
            <a:r>
              <a:rPr lang="es-ES" dirty="0"/>
              <a:t>á</a:t>
            </a:r>
            <a:r>
              <a:rPr lang="es-ES" dirty="0" smtClean="0"/>
              <a:t>cidos nucleicos).</a:t>
            </a:r>
            <a:endParaRPr lang="es-ES" dirty="0"/>
          </a:p>
        </p:txBody>
      </p:sp>
      <p:sp>
        <p:nvSpPr>
          <p:cNvPr id="7" name="Subtítulo 9"/>
          <p:cNvSpPr txBox="1">
            <a:spLocks/>
          </p:cNvSpPr>
          <p:nvPr/>
        </p:nvSpPr>
        <p:spPr>
          <a:xfrm>
            <a:off x="211015" y="3300323"/>
            <a:ext cx="73152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/>
              <a:t>L</a:t>
            </a:r>
            <a:r>
              <a:rPr lang="es-ES" sz="2000" dirty="0" smtClean="0"/>
              <a:t>as especies químicas ionizadas con carga eléctrica se mueven hacia el cátodo (electrodo negativo) o el ánodo (electrodo positivo). Los iones positivos (cationes) migran hacia el cátodo y</a:t>
            </a:r>
            <a:r>
              <a:rPr lang="es-ES" sz="2000" dirty="0"/>
              <a:t> </a:t>
            </a:r>
            <a:r>
              <a:rPr lang="es-ES" sz="2000" dirty="0" smtClean="0"/>
              <a:t>los negativos hacia el ánodo.</a:t>
            </a:r>
            <a:endParaRPr lang="es-ES" sz="20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37708" t="26654" r="30625" b="6832"/>
          <a:stretch/>
        </p:blipFill>
        <p:spPr>
          <a:xfrm>
            <a:off x="7869115" y="1020673"/>
            <a:ext cx="38608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0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Factores que afectan la separación de proteínas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56000" y="749554"/>
            <a:ext cx="7628468" cy="5349748"/>
          </a:xfrm>
        </p:spPr>
        <p:txBody>
          <a:bodyPr>
            <a:normAutofit/>
          </a:bodyPr>
          <a:lstStyle/>
          <a:p>
            <a:r>
              <a:rPr lang="es-ES" sz="2800" dirty="0" smtClean="0"/>
              <a:t>Tipo de soporte</a:t>
            </a:r>
          </a:p>
          <a:p>
            <a:r>
              <a:rPr lang="es-ES" sz="2800" dirty="0" smtClean="0"/>
              <a:t>Fuerza iónica del buffer utilizado</a:t>
            </a:r>
          </a:p>
          <a:p>
            <a:r>
              <a:rPr lang="es-ES" sz="2800" dirty="0" smtClean="0"/>
              <a:t>pH  y </a:t>
            </a:r>
            <a:r>
              <a:rPr lang="es-ES" sz="2800" dirty="0" err="1" smtClean="0"/>
              <a:t>pI</a:t>
            </a:r>
            <a:r>
              <a:rPr lang="es-ES" sz="2800" dirty="0" smtClean="0"/>
              <a:t> (punto isoeléctrico)</a:t>
            </a:r>
          </a:p>
          <a:p>
            <a:r>
              <a:rPr lang="es-ES" sz="2800" dirty="0" smtClean="0"/>
              <a:t>Siembra de la muestra</a:t>
            </a:r>
          </a:p>
          <a:p>
            <a:r>
              <a:rPr lang="es-ES" sz="2800" dirty="0" smtClean="0"/>
              <a:t>Temperatura</a:t>
            </a:r>
          </a:p>
          <a:p>
            <a:r>
              <a:rPr lang="es-ES" sz="2800" dirty="0" smtClean="0"/>
              <a:t>Intensidad del campo eléctrico.</a:t>
            </a:r>
          </a:p>
          <a:p>
            <a:r>
              <a:rPr lang="es-ES" sz="2800" dirty="0" smtClean="0"/>
              <a:t>Flujo electro endosmótico (Electroforesis capilar)</a:t>
            </a:r>
          </a:p>
          <a:p>
            <a:r>
              <a:rPr lang="es-ES" sz="2800" dirty="0" smtClean="0"/>
              <a:t>Tipo de sistema de separación: automatizado o no automatizado.</a:t>
            </a:r>
          </a:p>
        </p:txBody>
      </p:sp>
    </p:spTree>
    <p:extLst>
      <p:ext uri="{BB962C8B-B14F-4D97-AF65-F5344CB8AC3E}">
        <p14:creationId xmlns:p14="http://schemas.microsoft.com/office/powerpoint/2010/main" val="73252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584084862"/>
              </p:ext>
            </p:extLst>
          </p:nvPr>
        </p:nvGraphicFramePr>
        <p:xfrm>
          <a:off x="1105988" y="275409"/>
          <a:ext cx="9567817" cy="6191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Multiplicar 10"/>
          <p:cNvSpPr/>
          <p:nvPr/>
        </p:nvSpPr>
        <p:spPr>
          <a:xfrm>
            <a:off x="8305073" y="431074"/>
            <a:ext cx="2171338" cy="1005839"/>
          </a:xfrm>
          <a:prstGeom prst="mathMultiply">
            <a:avLst>
              <a:gd name="adj1" fmla="val 13316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" name="Conector recto 2"/>
          <p:cNvCxnSpPr/>
          <p:nvPr/>
        </p:nvCxnSpPr>
        <p:spPr>
          <a:xfrm flipV="1">
            <a:off x="3644900" y="2413000"/>
            <a:ext cx="952500" cy="774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7155179" y="933993"/>
            <a:ext cx="952500" cy="774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3644900" y="3987800"/>
            <a:ext cx="80010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7155179" y="2799806"/>
            <a:ext cx="80010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7155179" y="2367277"/>
            <a:ext cx="952500" cy="45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7155179" y="5326377"/>
            <a:ext cx="952500" cy="45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1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Soportes sólidos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Gel de agarosa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Acetato de celulosa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60521" t="27952" r="15000" b="10166"/>
          <a:stretch/>
        </p:blipFill>
        <p:spPr>
          <a:xfrm>
            <a:off x="8063573" y="1930936"/>
            <a:ext cx="2984500" cy="4241800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2708" t="33511" r="51354" b="7942"/>
          <a:stretch/>
        </p:blipFill>
        <p:spPr>
          <a:xfrm>
            <a:off x="3737600" y="2146300"/>
            <a:ext cx="3605032" cy="3302000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5829300" y="3670300"/>
            <a:ext cx="1643644" cy="1371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Soportes sólidos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Gel de agarosa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12708" t="33511" r="51354" b="7942"/>
          <a:stretch/>
        </p:blipFill>
        <p:spPr>
          <a:xfrm>
            <a:off x="3737600" y="2146300"/>
            <a:ext cx="3605032" cy="3302000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5829300" y="3670300"/>
            <a:ext cx="1643644" cy="1371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14" name="Marcador de texto 4"/>
          <p:cNvSpPr txBox="1">
            <a:spLocks/>
          </p:cNvSpPr>
          <p:nvPr/>
        </p:nvSpPr>
        <p:spPr>
          <a:xfrm>
            <a:off x="7818463" y="1023586"/>
            <a:ext cx="3474720" cy="8131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mtClean="0"/>
              <a:t>Poliacrilamida</a:t>
            </a:r>
            <a:endParaRPr lang="es-ES" dirty="0" smtClean="0"/>
          </a:p>
        </p:txBody>
      </p:sp>
      <p:sp>
        <p:nvSpPr>
          <p:cNvPr id="15" name="Marcador de contenido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/>
          <a:p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/>
          <a:srcRect l="10625" t="46110" r="56563" b="17947"/>
          <a:stretch/>
        </p:blipFill>
        <p:spPr>
          <a:xfrm>
            <a:off x="7683500" y="1930936"/>
            <a:ext cx="4000500" cy="2463800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7960068" y="4394736"/>
            <a:ext cx="3191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Las proteínas se separan según su tamaño y densidad de carga. </a:t>
            </a:r>
          </a:p>
          <a:p>
            <a:r>
              <a:rPr lang="es-ES" dirty="0" smtClean="0"/>
              <a:t>El soporte produce un tamiz molecular.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351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6006" y="934880"/>
            <a:ext cx="10976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punto isoeléctrico de una </a:t>
            </a:r>
            <a:r>
              <a:rPr lang="es-ES" dirty="0" err="1" smtClean="0"/>
              <a:t>mólecula</a:t>
            </a:r>
            <a:r>
              <a:rPr lang="es-ES" dirty="0" smtClean="0"/>
              <a:t> es el pH en el cual los grupos ionizables de la misma se igualan en cantidad </a:t>
            </a:r>
          </a:p>
          <a:p>
            <a:r>
              <a:rPr lang="es-ES" dirty="0" smtClean="0"/>
              <a:t>de cargas positivas y negativas.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270306" y="1625075"/>
            <a:ext cx="9784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- Si la </a:t>
            </a:r>
            <a:r>
              <a:rPr lang="es-ES" dirty="0"/>
              <a:t>molécula se carga positivamente, migrará hacia el cátodo </a:t>
            </a:r>
            <a:endParaRPr lang="es-ES" dirty="0" smtClean="0"/>
          </a:p>
          <a:p>
            <a:r>
              <a:rPr lang="es-ES" dirty="0" smtClean="0"/>
              <a:t>- Si se </a:t>
            </a:r>
            <a:r>
              <a:rPr lang="es-ES" dirty="0"/>
              <a:t>carga negativamente, hacia el ánodo </a:t>
            </a:r>
            <a:endParaRPr lang="es-ES" dirty="0" smtClean="0"/>
          </a:p>
          <a:p>
            <a:r>
              <a:rPr lang="es-ES" dirty="0" smtClean="0"/>
              <a:t>- </a:t>
            </a:r>
            <a:r>
              <a:rPr lang="es-ES" dirty="0"/>
              <a:t>Si su carga neta es “cero”, no se moverá ya que se encuentra en su punto isoeléctrico (</a:t>
            </a:r>
            <a:r>
              <a:rPr lang="es-ES" dirty="0" err="1"/>
              <a:t>pI</a:t>
            </a:r>
            <a:r>
              <a:rPr lang="es-ES" dirty="0"/>
              <a:t>).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968500" y="2925508"/>
            <a:ext cx="8623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carga neta de estas moléculas depende del </a:t>
            </a:r>
            <a:r>
              <a:rPr lang="es-ES" dirty="0" smtClean="0"/>
              <a:t>pH del </a:t>
            </a:r>
            <a:r>
              <a:rPr lang="es-ES" dirty="0"/>
              <a:t>medio en </a:t>
            </a:r>
            <a:r>
              <a:rPr lang="es-ES" dirty="0" smtClean="0"/>
              <a:t>que se </a:t>
            </a:r>
            <a:r>
              <a:rPr lang="es-ES" dirty="0"/>
              <a:t>encuentren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72989" y="3569536"/>
            <a:ext cx="10559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/>
              <a:t>Los </a:t>
            </a:r>
            <a:r>
              <a:rPr lang="es-ES" dirty="0" err="1"/>
              <a:t>pI</a:t>
            </a:r>
            <a:r>
              <a:rPr lang="es-ES" dirty="0"/>
              <a:t> de las proteínas plasmáticas </a:t>
            </a:r>
            <a:r>
              <a:rPr lang="es-ES" dirty="0" smtClean="0"/>
              <a:t>se encuentran entre  4,9 </a:t>
            </a:r>
            <a:r>
              <a:rPr lang="es-ES" dirty="0"/>
              <a:t>(albúmina) y 7,4 (gammaglobulinas</a:t>
            </a:r>
            <a:r>
              <a:rPr lang="es-ES" dirty="0" smtClean="0"/>
              <a:t>) y se utiliza un buffer de pH: 8,6</a:t>
            </a:r>
            <a:r>
              <a:rPr lang="es-ES" dirty="0"/>
              <a:t> </a:t>
            </a:r>
            <a:r>
              <a:rPr lang="es-ES" dirty="0" smtClean="0"/>
              <a:t>(todas las proteínas se cargan negativamente)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156006" y="5071898"/>
            <a:ext cx="113534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Efecto </a:t>
            </a:r>
            <a:r>
              <a:rPr lang="es-ES" sz="2000" dirty="0" err="1"/>
              <a:t>electroendosmótico</a:t>
            </a:r>
            <a:r>
              <a:rPr lang="es-ES" sz="2000" dirty="0"/>
              <a:t>: consiste en el flujo del buffer contrario al movimiento electroforético. </a:t>
            </a:r>
            <a:endParaRPr lang="es-ES" sz="2000" dirty="0" smtClean="0"/>
          </a:p>
          <a:p>
            <a:r>
              <a:rPr lang="es-ES" sz="2000" dirty="0" smtClean="0"/>
              <a:t>Se </a:t>
            </a:r>
            <a:r>
              <a:rPr lang="es-ES" sz="2000" dirty="0"/>
              <a:t>produce por los grupos con carga negativa que presentan los soportes sólidos y la superficie interior de los capilares. </a:t>
            </a:r>
            <a:endParaRPr lang="es-ES" sz="2000" dirty="0" smtClean="0"/>
          </a:p>
        </p:txBody>
      </p:sp>
      <p:sp>
        <p:nvSpPr>
          <p:cNvPr id="7" name="Rectángulo 6"/>
          <p:cNvSpPr/>
          <p:nvPr/>
        </p:nvSpPr>
        <p:spPr>
          <a:xfrm>
            <a:off x="270306" y="123061"/>
            <a:ext cx="11442678" cy="596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PUNTO ISOELECTRICO Y EFECTO ELECTROENDOSMÓTICO.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2671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0" y="739479"/>
            <a:ext cx="3570644" cy="5358892"/>
          </a:xfrm>
        </p:spPr>
        <p:txBody>
          <a:bodyPr>
            <a:noAutofit/>
          </a:bodyPr>
          <a:lstStyle/>
          <a:p>
            <a:r>
              <a:rPr lang="es-ES" sz="1600" dirty="0"/>
              <a:t>La separación de las proteínas séricas se realiza en un medio </a:t>
            </a:r>
            <a:r>
              <a:rPr lang="es-ES" sz="1600" dirty="0" smtClean="0"/>
              <a:t>líquido (buffer) </a:t>
            </a:r>
            <a:r>
              <a:rPr lang="es-ES" sz="1600" dirty="0"/>
              <a:t>que se encuentra en el interior de un tubo capilar de </a:t>
            </a:r>
            <a:r>
              <a:rPr lang="es-ES" sz="1600" dirty="0" smtClean="0"/>
              <a:t>sílice, </a:t>
            </a:r>
            <a:r>
              <a:rPr lang="es-ES" sz="1600" dirty="0"/>
              <a:t>el cual es expuesto a voltajes muy altos</a:t>
            </a:r>
            <a:r>
              <a:rPr lang="es-ES" sz="1600" dirty="0" smtClean="0"/>
              <a:t>.</a:t>
            </a:r>
          </a:p>
          <a:p>
            <a:r>
              <a:rPr lang="es-ES" sz="1600" dirty="0" smtClean="0"/>
              <a:t>La </a:t>
            </a:r>
            <a:r>
              <a:rPr lang="es-ES" sz="1600" dirty="0"/>
              <a:t>presencia en la superficie del capilar de grupos </a:t>
            </a:r>
            <a:r>
              <a:rPr lang="es-ES" sz="1600" dirty="0" err="1"/>
              <a:t>silanol</a:t>
            </a:r>
            <a:r>
              <a:rPr lang="es-ES" sz="1600" dirty="0"/>
              <a:t> cargados negativamente origina un elevado flujo </a:t>
            </a:r>
            <a:r>
              <a:rPr lang="es-ES" sz="1600" dirty="0" err="1"/>
              <a:t>electroendosmótico</a:t>
            </a:r>
            <a:r>
              <a:rPr lang="es-ES" sz="1600" dirty="0"/>
              <a:t> que excede la movilidad electroforética de las proteínas, las cuales migran hacia el cátodo (electrodo negativo). </a:t>
            </a:r>
            <a:endParaRPr lang="es-ES" sz="1600" dirty="0" smtClean="0"/>
          </a:p>
          <a:p>
            <a:r>
              <a:rPr lang="es-ES" sz="1600" dirty="0" smtClean="0"/>
              <a:t>Todas </a:t>
            </a:r>
            <a:r>
              <a:rPr lang="es-ES" sz="1600" dirty="0"/>
              <a:t>las proteínas migran, a distinta velocidad en función de su relación carga/tamaño, hacia un detector que mide la absorbancia del enlace peptídico a 200 o 214 </a:t>
            </a:r>
            <a:r>
              <a:rPr lang="es-ES" sz="1600" dirty="0" err="1"/>
              <a:t>nm</a:t>
            </a:r>
            <a:r>
              <a:rPr lang="es-ES" sz="1600" dirty="0"/>
              <a:t>. La absorbancia es proporcional al número de uniones peptídicas; la lectura </a:t>
            </a:r>
            <a:r>
              <a:rPr lang="es-ES" sz="1600" dirty="0" err="1"/>
              <a:t>espectrométrica</a:t>
            </a:r>
            <a:r>
              <a:rPr lang="es-ES" sz="1600" dirty="0"/>
              <a:t> es convertida en una señal </a:t>
            </a:r>
            <a:r>
              <a:rPr lang="es-ES" sz="1600" dirty="0" smtClean="0"/>
              <a:t>gráfica virtual</a:t>
            </a:r>
            <a:endParaRPr lang="es-ES" sz="1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3230" t="16650" r="33646" b="13501"/>
          <a:stretch/>
        </p:blipFill>
        <p:spPr>
          <a:xfrm>
            <a:off x="3810065" y="746993"/>
            <a:ext cx="7266897" cy="537180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994810" y="6139223"/>
            <a:ext cx="48320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err="1" smtClean="0"/>
              <a:t>Extraido</a:t>
            </a:r>
            <a:r>
              <a:rPr lang="es-ES" sz="1200" dirty="0" smtClean="0"/>
              <a:t> de https</a:t>
            </a:r>
            <a:r>
              <a:rPr lang="es-ES" sz="1200" dirty="0"/>
              <a:t>://www.sebia.com/es/technologies/electroforesis-capilar/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78556" y="88900"/>
            <a:ext cx="11507317" cy="48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ELECTROFORESIS CAPILAR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7232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104" t="32213" r="51354" b="14797"/>
          <a:stretch/>
        </p:blipFill>
        <p:spPr>
          <a:xfrm>
            <a:off x="5719882" y="1732224"/>
            <a:ext cx="4689231" cy="3632200"/>
          </a:xfrm>
          <a:prstGeom prst="rect">
            <a:avLst/>
          </a:prstGeom>
          <a:effectLst/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5104" t="32213" r="51354" b="14797"/>
          <a:stretch/>
        </p:blipFill>
        <p:spPr>
          <a:xfrm>
            <a:off x="1212552" y="1449919"/>
            <a:ext cx="4507330" cy="4003405"/>
          </a:xfrm>
          <a:prstGeom prst="rect">
            <a:avLst/>
          </a:prstGeom>
          <a:effectLst/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4" name="CuadroTexto 3"/>
          <p:cNvSpPr txBox="1"/>
          <p:nvPr/>
        </p:nvSpPr>
        <p:spPr>
          <a:xfrm>
            <a:off x="1368277" y="1449919"/>
            <a:ext cx="25052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orden detección es:</a:t>
            </a:r>
          </a:p>
          <a:p>
            <a:endParaRPr lang="es-ES" dirty="0"/>
          </a:p>
          <a:p>
            <a:r>
              <a:rPr lang="el-GR" dirty="0" smtClean="0"/>
              <a:t>γ</a:t>
            </a:r>
            <a:r>
              <a:rPr lang="es-ES" dirty="0" smtClean="0"/>
              <a:t>  globulinas </a:t>
            </a:r>
          </a:p>
          <a:p>
            <a:r>
              <a:rPr lang="el-GR" dirty="0"/>
              <a:t>β</a:t>
            </a:r>
            <a:r>
              <a:rPr lang="es-ES" dirty="0"/>
              <a:t>2 globulinas </a:t>
            </a:r>
          </a:p>
          <a:p>
            <a:r>
              <a:rPr lang="el-GR" dirty="0" smtClean="0"/>
              <a:t>β</a:t>
            </a:r>
            <a:r>
              <a:rPr lang="es-ES" dirty="0" smtClean="0"/>
              <a:t>1 </a:t>
            </a:r>
            <a:r>
              <a:rPr lang="es-ES" dirty="0"/>
              <a:t>globulinas </a:t>
            </a:r>
          </a:p>
          <a:p>
            <a:r>
              <a:rPr lang="el-GR" dirty="0" smtClean="0"/>
              <a:t>α</a:t>
            </a:r>
            <a:r>
              <a:rPr lang="es-ES" dirty="0"/>
              <a:t>2 globulinas </a:t>
            </a:r>
            <a:endParaRPr lang="es-ES" dirty="0" smtClean="0"/>
          </a:p>
          <a:p>
            <a:r>
              <a:rPr lang="el-GR" dirty="0"/>
              <a:t>α</a:t>
            </a:r>
            <a:r>
              <a:rPr lang="es-ES" dirty="0"/>
              <a:t>1 globulinas </a:t>
            </a:r>
            <a:endParaRPr lang="es-ES" dirty="0" smtClean="0"/>
          </a:p>
          <a:p>
            <a:r>
              <a:rPr lang="es-ES" dirty="0"/>
              <a:t>Albúmina </a:t>
            </a:r>
          </a:p>
          <a:p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178556" y="88900"/>
            <a:ext cx="11507317" cy="48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ELECTROFORESIS CAPILAR</a:t>
            </a:r>
            <a:endParaRPr lang="es-ES" sz="2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7835900" y="1549400"/>
            <a:ext cx="246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Gràfica</a:t>
            </a:r>
            <a:r>
              <a:rPr lang="es-ES" dirty="0" smtClean="0"/>
              <a:t> virtual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862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45534" y="1246221"/>
            <a:ext cx="1150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Existen diferentes sistemas de inyección en la electroforesis capilar, se basan en aplicar un gradiente de voltaje ( electrocinética) o en un gradiente de presión ( hidrodinámica o hidrostática</a:t>
            </a:r>
            <a:r>
              <a:rPr lang="es-ES" dirty="0" smtClean="0"/>
              <a:t>).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198967" y="1991014"/>
            <a:ext cx="1102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Se  </a:t>
            </a:r>
            <a:r>
              <a:rPr lang="es-ES" dirty="0"/>
              <a:t>aplica la inyección de la misma durante 10-30 segundos. </a:t>
            </a:r>
            <a:r>
              <a:rPr lang="es-ES" dirty="0" err="1"/>
              <a:t>Introduciendose</a:t>
            </a:r>
            <a:r>
              <a:rPr lang="es-ES" dirty="0"/>
              <a:t> en el capilar un volumen de muestra del orden de los </a:t>
            </a:r>
            <a:r>
              <a:rPr lang="es-ES" dirty="0" err="1"/>
              <a:t>nanolitros</a:t>
            </a:r>
            <a:r>
              <a:rPr lang="es-ES" dirty="0"/>
              <a:t>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98967" y="3049326"/>
            <a:ext cx="11717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La separación por CE es muy rápida, se realiza en menos de 5 minutos, con una reproducibilidad que muestran un coeficiente de variación </a:t>
            </a:r>
            <a:r>
              <a:rPr lang="es-ES" dirty="0" err="1" smtClean="0"/>
              <a:t>CVs</a:t>
            </a:r>
            <a:r>
              <a:rPr lang="es-ES" dirty="0" smtClean="0"/>
              <a:t> </a:t>
            </a:r>
            <a:r>
              <a:rPr lang="es-ES" dirty="0"/>
              <a:t>&lt; 2%, muchos investigadores  consideran que su sensibilidad es 10 veces mayor que la de la cromatografía líquida de alta performance.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98967" y="5604903"/>
            <a:ext cx="120692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Es </a:t>
            </a:r>
            <a:r>
              <a:rPr lang="es-ES" dirty="0"/>
              <a:t>un método totalmente automatizado. </a:t>
            </a:r>
            <a:r>
              <a:rPr lang="es-ES" dirty="0" smtClean="0"/>
              <a:t>Los equipos pueden contener seis a ocho </a:t>
            </a:r>
            <a:r>
              <a:rPr lang="es-ES" dirty="0"/>
              <a:t>capilares que funcionan  en </a:t>
            </a:r>
            <a:r>
              <a:rPr lang="es-ES" dirty="0" smtClean="0"/>
              <a:t>paralelo (realizando hasta 90 electroforesis en una hora)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198967" y="4178184"/>
            <a:ext cx="11595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El tipo de detector escogido dependerá de los </a:t>
            </a:r>
            <a:r>
              <a:rPr lang="es-ES" dirty="0" err="1"/>
              <a:t>analitos</a:t>
            </a:r>
            <a:r>
              <a:rPr lang="es-ES" dirty="0"/>
              <a:t> a determinar y, siempre que se pueda, se escogerá aquel que proporcione una sensibilidad elevada para todos los compuestos.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22249" y="5030043"/>
            <a:ext cx="116713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 La detección es directa por cuanto “no existe el paso correspondiente a la coloración </a:t>
            </a:r>
            <a:r>
              <a:rPr lang="es-ES" dirty="0" smtClean="0"/>
              <a:t>y decoloración </a:t>
            </a:r>
            <a:r>
              <a:rPr lang="es-ES" dirty="0"/>
              <a:t>de las corridas”.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98967" y="419557"/>
            <a:ext cx="11507317" cy="48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ELECTROFORESIS CAPILAR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4660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3542" t="24617" r="55937" b="20541"/>
          <a:stretch/>
        </p:blipFill>
        <p:spPr>
          <a:xfrm>
            <a:off x="5269261" y="3216275"/>
            <a:ext cx="3721100" cy="3759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2396" t="39069" r="33542" b="27952"/>
          <a:stretch/>
        </p:blipFill>
        <p:spPr>
          <a:xfrm>
            <a:off x="3063768" y="946150"/>
            <a:ext cx="5762732" cy="31369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10833" t="50926" r="60208" b="18133"/>
          <a:stretch/>
        </p:blipFill>
        <p:spPr>
          <a:xfrm>
            <a:off x="8429518" y="4562102"/>
            <a:ext cx="3530600" cy="21209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139700"/>
            <a:ext cx="1219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PROTEINOGRAMA EN GEL DE AGAROSA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896350" y="94615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HYDRASIS 2S SEBIA</a:t>
            </a:r>
            <a:endParaRPr lang="es-ES" dirty="0"/>
          </a:p>
        </p:txBody>
      </p:sp>
      <p:cxnSp>
        <p:nvCxnSpPr>
          <p:cNvPr id="10" name="Conector recto de flecha 9"/>
          <p:cNvCxnSpPr/>
          <p:nvPr/>
        </p:nvCxnSpPr>
        <p:spPr>
          <a:xfrm flipH="1">
            <a:off x="2425700" y="2628900"/>
            <a:ext cx="1346200" cy="622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341366" y="3197225"/>
            <a:ext cx="2084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“cuba electroforética”</a:t>
            </a:r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09" y="4374708"/>
            <a:ext cx="2638051" cy="197853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97966" y="3893236"/>
            <a:ext cx="3264932" cy="244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7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Proteinograma</a:t>
            </a:r>
            <a:r>
              <a:rPr lang="es-ES" dirty="0" smtClean="0"/>
              <a:t> en gel de agarosa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3784600" y="908749"/>
            <a:ext cx="76383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separación se basa únicamente en la relación carga-masa de la proteína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3784599" y="1624166"/>
            <a:ext cx="7638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soporte tiene menor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afinidad por las proteínas y su transparencia natural durante el </a:t>
            </a:r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secado permite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excelente análisis </a:t>
            </a:r>
            <a:r>
              <a:rPr lang="es-ES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densitométrico</a:t>
            </a:r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784599" y="2704469"/>
            <a:ext cx="7525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microzona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preenvasados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​​y producidos comercialmente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3784600" y="3557431"/>
            <a:ext cx="80322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plantilla se coloca sobre la agarosa y se colocan muestras de 5 a 7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μL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cada ranura. Después, se deja que la muestra se absorba en la agarosa durante 5 minutos, eliminando cualquier exceso mediante transferencia y retirando la plantilla. 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3784600" y="5355688"/>
            <a:ext cx="5574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Requiere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tiempo de electroforesis de 20 a 30 minutos.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829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800" y="-21843"/>
            <a:ext cx="2984501" cy="768463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Colorantes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4724400" y="1191120"/>
            <a:ext cx="4292600" cy="5842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Ponceau</a:t>
            </a:r>
            <a:r>
              <a:rPr lang="es-ES" dirty="0" smtClean="0"/>
              <a:t> o rojo </a:t>
            </a:r>
            <a:r>
              <a:rPr lang="es-ES" dirty="0" err="1" smtClean="0"/>
              <a:t>ponceau</a:t>
            </a:r>
            <a:r>
              <a:rPr lang="es-ES" dirty="0" smtClean="0"/>
              <a:t> S</a:t>
            </a:r>
            <a:endParaRPr lang="es-ES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4724400" y="2181720"/>
            <a:ext cx="4292600" cy="5842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Amidoblack</a:t>
            </a:r>
            <a:r>
              <a:rPr lang="es-ES" dirty="0" smtClean="0"/>
              <a:t> o </a:t>
            </a:r>
            <a:r>
              <a:rPr lang="es-ES" dirty="0"/>
              <a:t>Negro </a:t>
            </a:r>
            <a:r>
              <a:rPr lang="es-ES" dirty="0" err="1"/>
              <a:t>amido</a:t>
            </a:r>
            <a:r>
              <a:rPr lang="es-ES" dirty="0"/>
              <a:t> o </a:t>
            </a:r>
            <a:r>
              <a:rPr lang="es-ES" dirty="0" err="1"/>
              <a:t>AmidoSchwartz</a:t>
            </a:r>
            <a:endParaRPr lang="es-ES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4724400" y="3134220"/>
            <a:ext cx="4292600" cy="5842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Coomassie</a:t>
            </a:r>
            <a:r>
              <a:rPr lang="es-ES" dirty="0" smtClean="0"/>
              <a:t> Blue </a:t>
            </a:r>
            <a:r>
              <a:rPr lang="es-ES" dirty="0"/>
              <a:t>R 250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4724400" y="4010520"/>
            <a:ext cx="4292600" cy="5842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Violeta ácido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4686300" y="4899520"/>
            <a:ext cx="4292600" cy="5842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Tinciones de plata</a:t>
            </a:r>
            <a:endParaRPr lang="es-ES" dirty="0"/>
          </a:p>
        </p:txBody>
      </p:sp>
      <p:sp>
        <p:nvSpPr>
          <p:cNvPr id="16" name="Flecha abajo 15"/>
          <p:cNvSpPr/>
          <p:nvPr/>
        </p:nvSpPr>
        <p:spPr>
          <a:xfrm>
            <a:off x="9499600" y="1127620"/>
            <a:ext cx="749300" cy="452120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/>
          <p:cNvSpPr txBox="1"/>
          <p:nvPr/>
        </p:nvSpPr>
        <p:spPr>
          <a:xfrm rot="5400000">
            <a:off x="8305283" y="3203554"/>
            <a:ext cx="323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Aumento de la sensibilidad</a:t>
            </a:r>
            <a:endParaRPr lang="es-ES" dirty="0"/>
          </a:p>
        </p:txBody>
      </p:sp>
      <p:sp>
        <p:nvSpPr>
          <p:cNvPr id="18" name="Rectángulo 17"/>
          <p:cNvSpPr/>
          <p:nvPr/>
        </p:nvSpPr>
        <p:spPr>
          <a:xfrm>
            <a:off x="228600" y="1409401"/>
            <a:ext cx="28829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rgbClr val="000000"/>
                </a:solidFill>
                <a:latin typeface="ConduitITC"/>
              </a:rPr>
              <a:t>Deben </a:t>
            </a:r>
            <a:r>
              <a:rPr lang="es-ES" dirty="0">
                <a:solidFill>
                  <a:srgbClr val="000000"/>
                </a:solidFill>
                <a:latin typeface="ConduitITC"/>
              </a:rPr>
              <a:t>tenerse en cuenta dos posibles fuentes </a:t>
            </a:r>
            <a:r>
              <a:rPr lang="es-ES" dirty="0" smtClean="0">
                <a:solidFill>
                  <a:srgbClr val="000000"/>
                </a:solidFill>
                <a:latin typeface="ConduitITC"/>
              </a:rPr>
              <a:t>de </a:t>
            </a:r>
            <a:r>
              <a:rPr lang="es-ES" dirty="0">
                <a:solidFill>
                  <a:srgbClr val="000000"/>
                </a:solidFill>
                <a:latin typeface="ConduitITC"/>
              </a:rPr>
              <a:t>error</a:t>
            </a:r>
            <a:r>
              <a:rPr lang="es-ES" dirty="0" smtClean="0">
                <a:solidFill>
                  <a:srgbClr val="000000"/>
                </a:solidFill>
                <a:latin typeface="ConduitITC"/>
              </a:rPr>
              <a:t>:</a:t>
            </a:r>
          </a:p>
          <a:p>
            <a:r>
              <a:rPr lang="es-ES" dirty="0" smtClean="0">
                <a:solidFill>
                  <a:srgbClr val="000000"/>
                </a:solidFill>
                <a:latin typeface="ConduitITC"/>
              </a:rPr>
              <a:t>- la </a:t>
            </a:r>
            <a:r>
              <a:rPr lang="es-ES" dirty="0">
                <a:solidFill>
                  <a:srgbClr val="000000"/>
                </a:solidFill>
                <a:latin typeface="ConduitITC"/>
              </a:rPr>
              <a:t>captación </a:t>
            </a:r>
            <a:r>
              <a:rPr lang="es-ES" dirty="0" smtClean="0">
                <a:solidFill>
                  <a:srgbClr val="000000"/>
                </a:solidFill>
                <a:latin typeface="ConduitITC"/>
              </a:rPr>
              <a:t>heterogénea de </a:t>
            </a:r>
            <a:r>
              <a:rPr lang="es-ES" dirty="0">
                <a:solidFill>
                  <a:srgbClr val="000000"/>
                </a:solidFill>
                <a:latin typeface="ConduitITC"/>
              </a:rPr>
              <a:t>colorante por unidad de masa entre las distintas fracciones </a:t>
            </a:r>
            <a:r>
              <a:rPr lang="es-ES" dirty="0" smtClean="0">
                <a:solidFill>
                  <a:srgbClr val="000000"/>
                </a:solidFill>
                <a:latin typeface="ConduitITC"/>
              </a:rPr>
              <a:t>proteicas.</a:t>
            </a:r>
          </a:p>
          <a:p>
            <a:r>
              <a:rPr lang="es-ES" dirty="0" smtClean="0">
                <a:solidFill>
                  <a:srgbClr val="000000"/>
                </a:solidFill>
                <a:latin typeface="ConduitITC"/>
              </a:rPr>
              <a:t>- la </a:t>
            </a:r>
            <a:r>
              <a:rPr lang="es-ES" dirty="0">
                <a:solidFill>
                  <a:srgbClr val="000000"/>
                </a:solidFill>
                <a:latin typeface="ConduitITC"/>
              </a:rPr>
              <a:t>pérdida de linealidad de la fijación del colorante en relación con la concentración de la proteína. </a:t>
            </a:r>
          </a:p>
        </p:txBody>
      </p:sp>
    </p:spTree>
    <p:extLst>
      <p:ext uri="{BB962C8B-B14F-4D97-AF65-F5344CB8AC3E}">
        <p14:creationId xmlns:p14="http://schemas.microsoft.com/office/powerpoint/2010/main" val="268121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2396" t="39069" r="33542" b="27952"/>
          <a:stretch/>
        </p:blipFill>
        <p:spPr>
          <a:xfrm>
            <a:off x="3063768" y="946150"/>
            <a:ext cx="5762732" cy="31369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2188" t="26284" r="33229" b="22580"/>
          <a:stretch/>
        </p:blipFill>
        <p:spPr>
          <a:xfrm>
            <a:off x="363960" y="2314575"/>
            <a:ext cx="5094817" cy="423545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139700"/>
            <a:ext cx="1219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PROTEINOGRAMA EN GEL DE AGAROSA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896350" y="94615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HYDRASIS 2S SEBIA</a:t>
            </a:r>
            <a:endParaRPr lang="es-ES" dirty="0"/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7607300" y="2203450"/>
            <a:ext cx="1524000" cy="679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9131300" y="2882900"/>
            <a:ext cx="235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Cubeta de tinción</a:t>
            </a:r>
            <a:endParaRPr lang="es-ES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6" r="20370"/>
          <a:stretch/>
        </p:blipFill>
        <p:spPr>
          <a:xfrm rot="5400000">
            <a:off x="6276622" y="2917472"/>
            <a:ext cx="3353506" cy="431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3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0104" t="20912" r="10104" b="11277"/>
          <a:stretch/>
        </p:blipFill>
        <p:spPr>
          <a:xfrm>
            <a:off x="825889" y="1125415"/>
            <a:ext cx="10649497" cy="508840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139700"/>
            <a:ext cx="1219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PROTEINOGRAMA EN GEL DE AGAROSA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854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4"/>
          <p:cNvPicPr>
            <a:picLocks noChangeAspect="1"/>
          </p:cNvPicPr>
          <p:nvPr/>
        </p:nvPicPr>
        <p:blipFill rotWithShape="1">
          <a:blip r:embed="rId2"/>
          <a:srcRect l="11739" t="22768" r="45666" b="3856"/>
          <a:stretch/>
        </p:blipFill>
        <p:spPr>
          <a:xfrm rot="5400000">
            <a:off x="5834535" y="445040"/>
            <a:ext cx="5295898" cy="512936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54000" y="5771971"/>
            <a:ext cx="12661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Es considerada una técnica de alta resolución ya que proporciona una nítida separación de las bandas de </a:t>
            </a:r>
            <a:r>
              <a:rPr lang="es-ES" dirty="0" err="1"/>
              <a:t>transferrina</a:t>
            </a:r>
            <a:r>
              <a:rPr lang="es-ES" dirty="0"/>
              <a:t> y C3 en </a:t>
            </a:r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/>
              <a:t>región beta. </a:t>
            </a:r>
            <a:endParaRPr lang="es-ES" dirty="0" smtClean="0"/>
          </a:p>
          <a:p>
            <a:r>
              <a:rPr lang="es-ES" dirty="0" smtClean="0"/>
              <a:t>Éste  </a:t>
            </a:r>
            <a:r>
              <a:rPr lang="es-ES" dirty="0"/>
              <a:t>grado de resolución permite la detección de pequeños componentes monoclonales.</a:t>
            </a:r>
          </a:p>
        </p:txBody>
      </p:sp>
      <p:pic>
        <p:nvPicPr>
          <p:cNvPr id="4" name="Marcador de posición de imagen 4"/>
          <p:cNvPicPr>
            <a:picLocks noChangeAspect="1"/>
          </p:cNvPicPr>
          <p:nvPr/>
        </p:nvPicPr>
        <p:blipFill rotWithShape="1">
          <a:blip r:embed="rId2"/>
          <a:srcRect l="11739" t="22768" r="45666" b="3856"/>
          <a:stretch/>
        </p:blipFill>
        <p:spPr>
          <a:xfrm>
            <a:off x="449960" y="361771"/>
            <a:ext cx="5467844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7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20" t="22394" r="5000" b="34066"/>
          <a:stretch/>
        </p:blipFill>
        <p:spPr>
          <a:xfrm>
            <a:off x="228600" y="355600"/>
            <a:ext cx="10604500" cy="2984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2083" t="27952" r="51771" b="20541"/>
          <a:stretch/>
        </p:blipFill>
        <p:spPr>
          <a:xfrm>
            <a:off x="800100" y="3225800"/>
            <a:ext cx="4406900" cy="3530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8958" t="20356" r="49689" b="40366"/>
          <a:stretch/>
        </p:blipFill>
        <p:spPr>
          <a:xfrm>
            <a:off x="5664200" y="3543300"/>
            <a:ext cx="5041900" cy="26924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824025" y="4937760"/>
            <a:ext cx="5205046" cy="12979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825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008324"/>
              </p:ext>
            </p:extLst>
          </p:nvPr>
        </p:nvGraphicFramePr>
        <p:xfrm>
          <a:off x="1244599" y="520696"/>
          <a:ext cx="9334500" cy="5807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1500"/>
                <a:gridCol w="3111500"/>
                <a:gridCol w="3111500"/>
              </a:tblGrid>
              <a:tr h="40413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Gel de agarosa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Electroforesis capilar</a:t>
                      </a:r>
                      <a:endParaRPr lang="es-ES" dirty="0"/>
                    </a:p>
                  </a:txBody>
                  <a:tcPr/>
                </a:tc>
              </a:tr>
              <a:tr h="404130">
                <a:tc>
                  <a:txBody>
                    <a:bodyPr/>
                    <a:lstStyle/>
                    <a:p>
                      <a:r>
                        <a:rPr lang="es-ES" dirty="0" smtClean="0"/>
                        <a:t>Soporte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Sólido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liquido</a:t>
                      </a:r>
                      <a:endParaRPr lang="es-ES" dirty="0"/>
                    </a:p>
                  </a:txBody>
                  <a:tcPr/>
                </a:tc>
              </a:tr>
              <a:tr h="697539">
                <a:tc>
                  <a:txBody>
                    <a:bodyPr/>
                    <a:lstStyle/>
                    <a:p>
                      <a:r>
                        <a:rPr lang="es-ES" dirty="0" smtClean="0"/>
                        <a:t>Voltaje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200v</a:t>
                      </a:r>
                      <a:r>
                        <a:rPr lang="es-ES" baseline="0" dirty="0" smtClean="0"/>
                        <a:t> (corrida desde el cátodo al ánodo)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8000-10000v (corrida desde el ánodo al cátodo)</a:t>
                      </a:r>
                      <a:endParaRPr lang="es-ES" dirty="0"/>
                    </a:p>
                  </a:txBody>
                  <a:tcPr/>
                </a:tc>
              </a:tr>
              <a:tr h="404130">
                <a:tc>
                  <a:txBody>
                    <a:bodyPr/>
                    <a:lstStyle/>
                    <a:p>
                      <a:r>
                        <a:rPr lang="es-ES" dirty="0" smtClean="0"/>
                        <a:t>Volumen de muestra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µL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η</a:t>
                      </a:r>
                      <a:r>
                        <a:rPr lang="es-ES" dirty="0" smtClean="0"/>
                        <a:t>L</a:t>
                      </a:r>
                      <a:endParaRPr lang="es-ES" dirty="0"/>
                    </a:p>
                  </a:txBody>
                  <a:tcPr/>
                </a:tc>
              </a:tr>
              <a:tr h="40413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Coloracion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Si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</a:t>
                      </a:r>
                      <a:endParaRPr lang="es-ES" dirty="0"/>
                    </a:p>
                  </a:txBody>
                  <a:tcPr/>
                </a:tc>
              </a:tr>
              <a:tr h="697539">
                <a:tc>
                  <a:txBody>
                    <a:bodyPr/>
                    <a:lstStyle/>
                    <a:p>
                      <a:r>
                        <a:rPr lang="es-ES" dirty="0" smtClean="0"/>
                        <a:t>Detector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Densitómetro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Fotodetector</a:t>
                      </a:r>
                      <a:r>
                        <a:rPr lang="es-ES" dirty="0" smtClean="0"/>
                        <a:t> (</a:t>
                      </a:r>
                      <a:r>
                        <a:rPr lang="es-ES" dirty="0" err="1" smtClean="0"/>
                        <a:t>abs</a:t>
                      </a:r>
                      <a:r>
                        <a:rPr lang="es-ES" dirty="0" smtClean="0"/>
                        <a:t> enlace peptídico</a:t>
                      </a:r>
                      <a:r>
                        <a:rPr lang="es-ES" baseline="0" dirty="0" smtClean="0"/>
                        <a:t>  200-214nm)</a:t>
                      </a:r>
                      <a:endParaRPr lang="es-ES" dirty="0"/>
                    </a:p>
                  </a:txBody>
                  <a:tcPr/>
                </a:tc>
              </a:tr>
              <a:tr h="404130">
                <a:tc>
                  <a:txBody>
                    <a:bodyPr/>
                    <a:lstStyle/>
                    <a:p>
                      <a:r>
                        <a:rPr lang="es-ES" dirty="0" smtClean="0"/>
                        <a:t>Tiempo</a:t>
                      </a:r>
                      <a:r>
                        <a:rPr lang="es-ES" baseline="0" dirty="0" smtClean="0"/>
                        <a:t> de </a:t>
                      </a:r>
                      <a:r>
                        <a:rPr lang="es-ES" baseline="0" dirty="0" err="1" smtClean="0"/>
                        <a:t>realizacion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20-30 min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5 min</a:t>
                      </a:r>
                      <a:endParaRPr lang="es-ES" dirty="0"/>
                    </a:p>
                  </a:txBody>
                  <a:tcPr/>
                </a:tc>
              </a:tr>
              <a:tr h="697539">
                <a:tc>
                  <a:txBody>
                    <a:bodyPr/>
                    <a:lstStyle/>
                    <a:p>
                      <a:r>
                        <a:rPr lang="es-ES" dirty="0" smtClean="0"/>
                        <a:t>Medida del perfil </a:t>
                      </a:r>
                      <a:r>
                        <a:rPr lang="es-ES" dirty="0" err="1" smtClean="0"/>
                        <a:t>electrofóretico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Densitometria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espectrofotometria</a:t>
                      </a:r>
                      <a:endParaRPr lang="es-ES" dirty="0"/>
                    </a:p>
                  </a:txBody>
                  <a:tcPr/>
                </a:tc>
              </a:tr>
              <a:tr h="697539">
                <a:tc>
                  <a:txBody>
                    <a:bodyPr/>
                    <a:lstStyle/>
                    <a:p>
                      <a:r>
                        <a:rPr lang="es-ES" dirty="0" smtClean="0"/>
                        <a:t>Identificación</a:t>
                      </a:r>
                      <a:r>
                        <a:rPr lang="es-ES" baseline="0" dirty="0" smtClean="0"/>
                        <a:t> del componente monoclonal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Inmunofijación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inmunosustracción</a:t>
                      </a:r>
                      <a:endParaRPr lang="es-ES" dirty="0"/>
                    </a:p>
                  </a:txBody>
                  <a:tcPr/>
                </a:tc>
              </a:tr>
              <a:tr h="996484">
                <a:tc>
                  <a:txBody>
                    <a:bodyPr/>
                    <a:lstStyle/>
                    <a:p>
                      <a:r>
                        <a:rPr lang="es-ES" dirty="0" smtClean="0"/>
                        <a:t>Exactitud diagnóstica</a:t>
                      </a:r>
                      <a:r>
                        <a:rPr lang="es-ES" baseline="0" dirty="0" smtClean="0"/>
                        <a:t> para detectar componente monoclonal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Menos sensible (91%)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Mas sensible (95%)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37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1875" t="11462" r="49584" b="10166"/>
          <a:stretch/>
        </p:blipFill>
        <p:spPr>
          <a:xfrm>
            <a:off x="431800" y="356527"/>
            <a:ext cx="4038600" cy="623477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838700" y="584200"/>
            <a:ext cx="6985000" cy="66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Actualmente </a:t>
            </a:r>
            <a:r>
              <a:rPr lang="es-ES" dirty="0" smtClean="0"/>
              <a:t>los métodos </a:t>
            </a:r>
            <a:r>
              <a:rPr lang="es-ES" dirty="0"/>
              <a:t>automatizados de electroforesis cumplen con las </a:t>
            </a:r>
            <a:r>
              <a:rPr lang="es-ES" dirty="0" smtClean="0"/>
              <a:t>especificaciones de variabilidad biológica deseables o mínimo</a:t>
            </a:r>
            <a:r>
              <a:rPr lang="es-ES" dirty="0"/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838700" y="1727200"/>
            <a:ext cx="7073900" cy="78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 acepta especificaciones de calidad de VB mínimo para albúmina(2,3</a:t>
            </a:r>
            <a:r>
              <a:rPr lang="es-ES" dirty="0"/>
              <a:t>%).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889500" y="3073400"/>
            <a:ext cx="70739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El mejor desempeño analítico se consigue con electroforesis capilar (tiene menor CV</a:t>
            </a:r>
            <a:r>
              <a:rPr lang="es-ES" dirty="0"/>
              <a:t>%).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864100" y="5676900"/>
            <a:ext cx="70739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 aconseja realizar el diagnóstico y seguimiento del CM siempre con el mismo método.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5003800" y="4394200"/>
            <a:ext cx="6870700" cy="673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La incertidumbre de la medida de las proteínas totales se suma a la incertidumbre asociada a la electroforesis.</a:t>
            </a:r>
            <a:endParaRPr lang="es-ES" dirty="0"/>
          </a:p>
        </p:txBody>
      </p:sp>
      <p:sp>
        <p:nvSpPr>
          <p:cNvPr id="2" name="Rectángulo 1"/>
          <p:cNvSpPr/>
          <p:nvPr/>
        </p:nvSpPr>
        <p:spPr>
          <a:xfrm>
            <a:off x="576775" y="1350498"/>
            <a:ext cx="3770142" cy="6330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42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90525" y="1883373"/>
            <a:ext cx="299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- Ayuno de 8 </a:t>
            </a:r>
            <a:r>
              <a:rPr lang="es-ES" sz="2000" dirty="0" err="1" smtClean="0"/>
              <a:t>hs</a:t>
            </a:r>
            <a:endParaRPr lang="es-ES" sz="2000" dirty="0"/>
          </a:p>
        </p:txBody>
      </p:sp>
      <p:sp>
        <p:nvSpPr>
          <p:cNvPr id="6" name="Rectángulo 5"/>
          <p:cNvSpPr/>
          <p:nvPr/>
        </p:nvSpPr>
        <p:spPr>
          <a:xfrm>
            <a:off x="330200" y="190500"/>
            <a:ext cx="11455400" cy="698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PREANALITICA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30200" y="3255167"/>
            <a:ext cx="5727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Suero. Preferentemente muestras frescas/nuevas.</a:t>
            </a:r>
            <a:endParaRPr lang="es-ES" sz="20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90525" y="2560067"/>
            <a:ext cx="398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Sin lipemia</a:t>
            </a:r>
            <a:endParaRPr lang="es-ES" sz="20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50208" t="19244" r="22605" b="40551"/>
          <a:stretch/>
        </p:blipFill>
        <p:spPr>
          <a:xfrm>
            <a:off x="7832725" y="942263"/>
            <a:ext cx="3342609" cy="277910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/>
          <a:srcRect l="30625" t="43887" r="33646" b="4051"/>
          <a:stretch/>
        </p:blipFill>
        <p:spPr>
          <a:xfrm>
            <a:off x="7832725" y="3721367"/>
            <a:ext cx="3594100" cy="294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8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90525" y="1883373"/>
            <a:ext cx="299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- Ayuno de 8 </a:t>
            </a:r>
            <a:r>
              <a:rPr lang="es-ES" sz="2000" dirty="0" err="1" smtClean="0"/>
              <a:t>hs</a:t>
            </a:r>
            <a:endParaRPr lang="es-ES" sz="2000" dirty="0"/>
          </a:p>
        </p:txBody>
      </p:sp>
      <p:sp>
        <p:nvSpPr>
          <p:cNvPr id="6" name="Rectángulo 5"/>
          <p:cNvSpPr/>
          <p:nvPr/>
        </p:nvSpPr>
        <p:spPr>
          <a:xfrm>
            <a:off x="330200" y="190500"/>
            <a:ext cx="11455400" cy="698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PREANALITICA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30200" y="3255167"/>
            <a:ext cx="5727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Suero. Preferentemente muestras frescas/nuevas.</a:t>
            </a:r>
            <a:endParaRPr lang="es-ES" sz="20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30200" y="3869892"/>
            <a:ext cx="345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Sin hemólisis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90525" y="2560067"/>
            <a:ext cx="398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Sin lipemia</a:t>
            </a:r>
            <a:endParaRPr lang="es-ES" sz="20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30200" y="4508943"/>
            <a:ext cx="398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Sin ictericia</a:t>
            </a:r>
            <a:endParaRPr lang="es-ES" sz="20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/>
          <a:srcRect l="36563" t="39625" r="35000" b="21652"/>
          <a:stretch/>
        </p:blipFill>
        <p:spPr>
          <a:xfrm>
            <a:off x="7404100" y="928212"/>
            <a:ext cx="3830822" cy="293275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l="20209" t="19059" r="53749" b="41477"/>
          <a:stretch/>
        </p:blipFill>
        <p:spPr>
          <a:xfrm>
            <a:off x="7667405" y="3891126"/>
            <a:ext cx="3304211" cy="281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5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90525" y="1883373"/>
            <a:ext cx="299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- Ayuno de 8 </a:t>
            </a:r>
            <a:r>
              <a:rPr lang="es-ES" sz="2000" dirty="0" err="1" smtClean="0"/>
              <a:t>hs</a:t>
            </a:r>
            <a:endParaRPr lang="es-ES" sz="2000" dirty="0"/>
          </a:p>
        </p:txBody>
      </p:sp>
      <p:sp>
        <p:nvSpPr>
          <p:cNvPr id="5" name="Rectángulo 4"/>
          <p:cNvSpPr/>
          <p:nvPr/>
        </p:nvSpPr>
        <p:spPr>
          <a:xfrm>
            <a:off x="330200" y="5299743"/>
            <a:ext cx="96647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000" dirty="0" smtClean="0"/>
              <a:t>Consumo de </a:t>
            </a:r>
            <a:r>
              <a:rPr lang="es-ES" sz="2000" dirty="0" err="1" smtClean="0"/>
              <a:t>Farmacos</a:t>
            </a:r>
            <a:r>
              <a:rPr lang="es-ES" sz="2000" dirty="0" smtClean="0"/>
              <a:t>: anticoagulantes, antibióticos, </a:t>
            </a:r>
            <a:endParaRPr lang="es-ES" sz="2000" dirty="0" smtClean="0"/>
          </a:p>
          <a:p>
            <a:r>
              <a:rPr lang="es-ES" sz="2000" dirty="0" smtClean="0"/>
              <a:t>medios </a:t>
            </a:r>
            <a:r>
              <a:rPr lang="es-ES" sz="2000" dirty="0" smtClean="0"/>
              <a:t>de contraste químicos, </a:t>
            </a:r>
            <a:endParaRPr lang="es-ES" sz="2000" dirty="0" smtClean="0"/>
          </a:p>
          <a:p>
            <a:r>
              <a:rPr lang="es-ES" sz="2000" dirty="0" smtClean="0"/>
              <a:t>anticuerpos </a:t>
            </a:r>
            <a:r>
              <a:rPr lang="es-ES" sz="2000" dirty="0" err="1" smtClean="0"/>
              <a:t>monoclonales:Daratumumab</a:t>
            </a:r>
            <a:endParaRPr lang="es-ES" sz="2000" dirty="0" smtClean="0"/>
          </a:p>
          <a:p>
            <a:endParaRPr lang="es-ES" sz="2000" dirty="0"/>
          </a:p>
        </p:txBody>
      </p:sp>
      <p:sp>
        <p:nvSpPr>
          <p:cNvPr id="6" name="Rectángulo 5"/>
          <p:cNvSpPr/>
          <p:nvPr/>
        </p:nvSpPr>
        <p:spPr>
          <a:xfrm>
            <a:off x="330200" y="190500"/>
            <a:ext cx="11455400" cy="698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PREANALITICA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30200" y="3255167"/>
            <a:ext cx="5727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Suero. Preferentemente muestras frescas/nuevas.</a:t>
            </a:r>
            <a:endParaRPr lang="es-ES" sz="20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30200" y="3869892"/>
            <a:ext cx="345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Sin hemólisis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90525" y="2560067"/>
            <a:ext cx="398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Sin lipemia</a:t>
            </a:r>
            <a:endParaRPr lang="es-ES" sz="20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30200" y="4508943"/>
            <a:ext cx="398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- Sin ictericia</a:t>
            </a:r>
            <a:endParaRPr lang="es-ES" sz="20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/>
          <a:srcRect l="38617" t="55029" r="33494" b="4396"/>
          <a:stretch/>
        </p:blipFill>
        <p:spPr>
          <a:xfrm>
            <a:off x="7732963" y="860504"/>
            <a:ext cx="3656502" cy="299097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/>
          <a:srcRect l="52187" t="42033" r="23021" b="20171"/>
          <a:stretch/>
        </p:blipFill>
        <p:spPr>
          <a:xfrm>
            <a:off x="7819165" y="3655277"/>
            <a:ext cx="3484097" cy="298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7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475" t="27602" r="62736" b="31823"/>
          <a:stretch/>
        </p:blipFill>
        <p:spPr>
          <a:xfrm>
            <a:off x="6391881" y="-25400"/>
            <a:ext cx="3398258" cy="35578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6146" t="27397" r="41979" b="32398"/>
          <a:stretch/>
        </p:blipFill>
        <p:spPr>
          <a:xfrm>
            <a:off x="6387280" y="3379099"/>
            <a:ext cx="3416710" cy="35179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000671" y="636266"/>
            <a:ext cx="386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Albùmina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099642" y="1539508"/>
            <a:ext cx="416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Alfa 1 </a:t>
            </a:r>
            <a:r>
              <a:rPr lang="es-ES" dirty="0" err="1" smtClean="0"/>
              <a:t>antitripsina</a:t>
            </a:r>
            <a:endParaRPr lang="es-ES" dirty="0" smtClean="0"/>
          </a:p>
          <a:p>
            <a:r>
              <a:rPr lang="es-ES" dirty="0" smtClean="0"/>
              <a:t>Alfa 1 </a:t>
            </a:r>
            <a:r>
              <a:rPr lang="es-ES" dirty="0" err="1" smtClean="0"/>
              <a:t>Glicoproteina</a:t>
            </a:r>
            <a:r>
              <a:rPr lang="es-ES" dirty="0" smtClean="0"/>
              <a:t> acida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017092" y="2295041"/>
            <a:ext cx="4330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Alfa 2 </a:t>
            </a:r>
            <a:r>
              <a:rPr lang="es-ES" dirty="0" err="1" smtClean="0"/>
              <a:t>macroglobulina</a:t>
            </a:r>
            <a:endParaRPr lang="es-ES" dirty="0" smtClean="0"/>
          </a:p>
          <a:p>
            <a:r>
              <a:rPr lang="es-ES" dirty="0" err="1" smtClean="0"/>
              <a:t>Ceruloplasmina</a:t>
            </a:r>
            <a:endParaRPr lang="es-ES" dirty="0" smtClean="0"/>
          </a:p>
          <a:p>
            <a:r>
              <a:rPr lang="es-ES" dirty="0" err="1" smtClean="0"/>
              <a:t>Haptoglobinas</a:t>
            </a:r>
            <a:endParaRPr lang="es-ES" dirty="0" smtClean="0"/>
          </a:p>
          <a:p>
            <a:r>
              <a:rPr lang="es-ES" dirty="0" smtClean="0"/>
              <a:t>Alfa </a:t>
            </a:r>
            <a:r>
              <a:rPr lang="es-ES" dirty="0" err="1" smtClean="0"/>
              <a:t>lipoproteinas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1017092" y="3712732"/>
            <a:ext cx="4381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Hemopexina</a:t>
            </a:r>
            <a:endParaRPr lang="es-ES" dirty="0" smtClean="0"/>
          </a:p>
          <a:p>
            <a:r>
              <a:rPr lang="es-ES" dirty="0" err="1" smtClean="0"/>
              <a:t>Transferrina</a:t>
            </a:r>
            <a:endParaRPr lang="es-ES" dirty="0" smtClean="0"/>
          </a:p>
          <a:p>
            <a:r>
              <a:rPr lang="es-ES" dirty="0" err="1" smtClean="0"/>
              <a:t>Plasminogeno</a:t>
            </a:r>
            <a:endParaRPr lang="es-ES" dirty="0" smtClean="0"/>
          </a:p>
          <a:p>
            <a:r>
              <a:rPr lang="es-ES" dirty="0" smtClean="0"/>
              <a:t>Beta </a:t>
            </a:r>
            <a:r>
              <a:rPr lang="es-ES" dirty="0" err="1" smtClean="0"/>
              <a:t>lipoproteinas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1028700" y="5093257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c3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1028700" y="5696466"/>
            <a:ext cx="474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Fibrinogeno</a:t>
            </a:r>
            <a:endParaRPr lang="es-ES" dirty="0" smtClean="0"/>
          </a:p>
          <a:p>
            <a:r>
              <a:rPr lang="es-ES" dirty="0" smtClean="0"/>
              <a:t>Inmunoglobulinas</a:t>
            </a:r>
          </a:p>
          <a:p>
            <a:r>
              <a:rPr lang="es-ES" dirty="0" err="1" smtClean="0"/>
              <a:t>Proteina</a:t>
            </a:r>
            <a:r>
              <a:rPr lang="es-ES" dirty="0" smtClean="0"/>
              <a:t> C reactiva</a:t>
            </a:r>
            <a:endParaRPr lang="es-ES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6400390" y="769207"/>
            <a:ext cx="924506" cy="3170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redondeado 11"/>
          <p:cNvSpPr/>
          <p:nvPr/>
        </p:nvSpPr>
        <p:spPr>
          <a:xfrm>
            <a:off x="6377720" y="4151135"/>
            <a:ext cx="924506" cy="3170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redondeado 12"/>
          <p:cNvSpPr/>
          <p:nvPr/>
        </p:nvSpPr>
        <p:spPr>
          <a:xfrm>
            <a:off x="6400390" y="1516439"/>
            <a:ext cx="924506" cy="317068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redondeado 13"/>
          <p:cNvSpPr/>
          <p:nvPr/>
        </p:nvSpPr>
        <p:spPr>
          <a:xfrm>
            <a:off x="6400390" y="1121396"/>
            <a:ext cx="924506" cy="317068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redondeado 14"/>
          <p:cNvSpPr/>
          <p:nvPr/>
        </p:nvSpPr>
        <p:spPr>
          <a:xfrm>
            <a:off x="6412816" y="2195860"/>
            <a:ext cx="924506" cy="243632"/>
          </a:xfrm>
          <a:prstGeom prst="round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redondeado 15"/>
          <p:cNvSpPr/>
          <p:nvPr/>
        </p:nvSpPr>
        <p:spPr>
          <a:xfrm>
            <a:off x="6412816" y="1924181"/>
            <a:ext cx="924506" cy="251289"/>
          </a:xfrm>
          <a:prstGeom prst="round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redondeado 16"/>
          <p:cNvSpPr/>
          <p:nvPr/>
        </p:nvSpPr>
        <p:spPr>
          <a:xfrm>
            <a:off x="6400390" y="4619614"/>
            <a:ext cx="924506" cy="317068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redondeado 17"/>
          <p:cNvSpPr/>
          <p:nvPr/>
        </p:nvSpPr>
        <p:spPr>
          <a:xfrm>
            <a:off x="6412816" y="5081582"/>
            <a:ext cx="924506" cy="262048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redondeado 18"/>
          <p:cNvSpPr/>
          <p:nvPr/>
        </p:nvSpPr>
        <p:spPr>
          <a:xfrm>
            <a:off x="6412816" y="5462368"/>
            <a:ext cx="924506" cy="251289"/>
          </a:xfrm>
          <a:prstGeom prst="round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redondeado 19"/>
          <p:cNvSpPr/>
          <p:nvPr/>
        </p:nvSpPr>
        <p:spPr>
          <a:xfrm>
            <a:off x="6425516" y="5777774"/>
            <a:ext cx="924506" cy="166405"/>
          </a:xfrm>
          <a:prstGeom prst="round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redondeado 20"/>
          <p:cNvSpPr/>
          <p:nvPr/>
        </p:nvSpPr>
        <p:spPr>
          <a:xfrm>
            <a:off x="6412816" y="2557657"/>
            <a:ext cx="924506" cy="76463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redondeado 21"/>
          <p:cNvSpPr/>
          <p:nvPr/>
        </p:nvSpPr>
        <p:spPr>
          <a:xfrm>
            <a:off x="6425516" y="5999357"/>
            <a:ext cx="924506" cy="76463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redondeado 22"/>
          <p:cNvSpPr/>
          <p:nvPr/>
        </p:nvSpPr>
        <p:spPr>
          <a:xfrm>
            <a:off x="920750" y="5588011"/>
            <a:ext cx="2736850" cy="1175983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redondeado 23"/>
          <p:cNvSpPr/>
          <p:nvPr/>
        </p:nvSpPr>
        <p:spPr>
          <a:xfrm>
            <a:off x="1000671" y="552366"/>
            <a:ext cx="2114550" cy="60343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 redondeado 24"/>
          <p:cNvSpPr/>
          <p:nvPr/>
        </p:nvSpPr>
        <p:spPr>
          <a:xfrm>
            <a:off x="1000671" y="1480569"/>
            <a:ext cx="2729408" cy="778602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redondeado 25"/>
          <p:cNvSpPr/>
          <p:nvPr/>
        </p:nvSpPr>
        <p:spPr>
          <a:xfrm>
            <a:off x="920750" y="2341254"/>
            <a:ext cx="2729408" cy="1181691"/>
          </a:xfrm>
          <a:prstGeom prst="roundRect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redondeado 26"/>
          <p:cNvSpPr/>
          <p:nvPr/>
        </p:nvSpPr>
        <p:spPr>
          <a:xfrm>
            <a:off x="924607" y="3752653"/>
            <a:ext cx="2729408" cy="1181691"/>
          </a:xfrm>
          <a:prstGeom prst="round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redondeado 29"/>
          <p:cNvSpPr/>
          <p:nvPr/>
        </p:nvSpPr>
        <p:spPr>
          <a:xfrm>
            <a:off x="1000671" y="5021516"/>
            <a:ext cx="2569566" cy="520050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8" name="Conector recto 27"/>
          <p:cNvCxnSpPr/>
          <p:nvPr/>
        </p:nvCxnSpPr>
        <p:spPr>
          <a:xfrm>
            <a:off x="3115221" y="1005598"/>
            <a:ext cx="326249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 flipV="1">
            <a:off x="3751014" y="1345583"/>
            <a:ext cx="2636266" cy="572065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>
            <a:endCxn id="2" idx="1"/>
          </p:cNvCxnSpPr>
          <p:nvPr/>
        </p:nvCxnSpPr>
        <p:spPr>
          <a:xfrm flipV="1">
            <a:off x="3654015" y="1753525"/>
            <a:ext cx="2737866" cy="1215719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/>
          <p:nvPr/>
        </p:nvCxnSpPr>
        <p:spPr>
          <a:xfrm flipV="1">
            <a:off x="3692047" y="2097844"/>
            <a:ext cx="2685673" cy="215306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/>
          <p:cNvCxnSpPr/>
          <p:nvPr/>
        </p:nvCxnSpPr>
        <p:spPr>
          <a:xfrm flipV="1">
            <a:off x="3613651" y="2375626"/>
            <a:ext cx="2782087" cy="2902297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V="1">
            <a:off x="3730079" y="3298422"/>
            <a:ext cx="2656460" cy="289311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uadroTexto 39"/>
          <p:cNvSpPr txBox="1"/>
          <p:nvPr/>
        </p:nvSpPr>
        <p:spPr>
          <a:xfrm>
            <a:off x="353485" y="1345583"/>
            <a:ext cx="52487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α</a:t>
            </a:r>
            <a:r>
              <a:rPr lang="es-ES" sz="2000" dirty="0" smtClean="0"/>
              <a:t>1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l-GR" sz="2000" dirty="0" smtClean="0"/>
              <a:t>α</a:t>
            </a:r>
            <a:r>
              <a:rPr lang="es-ES" sz="2000" dirty="0" smtClean="0"/>
              <a:t>2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l-GR" sz="2000" dirty="0" smtClean="0"/>
              <a:t>β</a:t>
            </a:r>
            <a:r>
              <a:rPr lang="es-ES" sz="2000" dirty="0" smtClean="0"/>
              <a:t>1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l-GR" sz="2000" dirty="0" smtClean="0"/>
              <a:t>β</a:t>
            </a:r>
            <a:r>
              <a:rPr lang="es-ES" sz="2000" dirty="0" smtClean="0"/>
              <a:t>2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l-GR" sz="2000" dirty="0" smtClean="0"/>
              <a:t>γ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72624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b="1" dirty="0" err="1" smtClean="0"/>
              <a:t>Hiperalbuminemia</a:t>
            </a:r>
            <a:r>
              <a:rPr lang="es-ES" dirty="0"/>
              <a:t> </a:t>
            </a:r>
            <a:r>
              <a:rPr lang="es-ES" dirty="0" smtClean="0"/>
              <a:t>La </a:t>
            </a:r>
            <a:r>
              <a:rPr lang="es-ES" dirty="0" err="1"/>
              <a:t>hiperalbuminemia</a:t>
            </a:r>
            <a:r>
              <a:rPr lang="es-ES" dirty="0"/>
              <a:t> no posee significado patológico; traduce una hemoconcentración o está en relación con una perfusión de albúmina.</a:t>
            </a:r>
          </a:p>
          <a:p>
            <a:pPr marL="0" indent="0">
              <a:buNone/>
            </a:pPr>
            <a:r>
              <a:rPr lang="es-ES" b="1" dirty="0" smtClean="0"/>
              <a:t>Hipoalbuminemia</a:t>
            </a:r>
            <a:r>
              <a:rPr lang="es-ES" dirty="0" smtClean="0"/>
              <a:t> </a:t>
            </a:r>
          </a:p>
          <a:p>
            <a:pPr marL="0" indent="0">
              <a:buNone/>
            </a:pPr>
            <a:r>
              <a:rPr lang="es-ES" dirty="0" smtClean="0"/>
              <a:t>La </a:t>
            </a:r>
            <a:r>
              <a:rPr lang="es-ES" dirty="0"/>
              <a:t>hipoalbuminemia puede ser:</a:t>
            </a:r>
          </a:p>
          <a:p>
            <a:pPr marL="0" indent="0">
              <a:buNone/>
            </a:pPr>
            <a:r>
              <a:rPr lang="es-ES" dirty="0" smtClean="0"/>
              <a:t>1 - Permanente: Mutación </a:t>
            </a:r>
            <a:r>
              <a:rPr lang="es-ES" dirty="0"/>
              <a:t>genética sin consecuencias </a:t>
            </a:r>
            <a:r>
              <a:rPr lang="es-ES" dirty="0" smtClean="0"/>
              <a:t>patológicas.</a:t>
            </a:r>
          </a:p>
          <a:p>
            <a:pPr marL="0" indent="0">
              <a:buNone/>
            </a:pPr>
            <a:r>
              <a:rPr lang="es-ES" dirty="0" smtClean="0"/>
              <a:t>2 - Transitoria </a:t>
            </a:r>
          </a:p>
          <a:p>
            <a:pPr marL="0" indent="0">
              <a:buNone/>
            </a:pPr>
            <a:r>
              <a:rPr lang="es-ES" dirty="0" smtClean="0"/>
              <a:t>Tratamiento </a:t>
            </a:r>
            <a:r>
              <a:rPr lang="es-ES" dirty="0"/>
              <a:t>con b-</a:t>
            </a:r>
            <a:r>
              <a:rPr lang="es-ES" dirty="0" err="1"/>
              <a:t>lactamina</a:t>
            </a:r>
            <a:r>
              <a:rPr lang="es-ES" dirty="0"/>
              <a:t> que se fija a la albúmina y modifica su migración.</a:t>
            </a:r>
          </a:p>
          <a:p>
            <a:pPr marL="0" indent="0">
              <a:buNone/>
            </a:pPr>
            <a:r>
              <a:rPr lang="es-ES" dirty="0"/>
              <a:t>Fístula pancreática: lisis </a:t>
            </a:r>
            <a:r>
              <a:rPr lang="es-ES" dirty="0" err="1"/>
              <a:t>intracavitaria</a:t>
            </a:r>
            <a:r>
              <a:rPr lang="es-ES" dirty="0"/>
              <a:t> de la albúmina por </a:t>
            </a:r>
            <a:r>
              <a:rPr lang="es-ES" dirty="0" smtClean="0"/>
              <a:t>las </a:t>
            </a:r>
            <a:r>
              <a:rPr lang="es-ES" dirty="0"/>
              <a:t>enzimas pancreáticos.</a:t>
            </a:r>
          </a:p>
          <a:p>
            <a:pPr marL="0" indent="0">
              <a:buNone/>
            </a:pPr>
            <a:r>
              <a:rPr lang="es-ES" dirty="0"/>
              <a:t>Disminución de la </a:t>
            </a:r>
            <a:r>
              <a:rPr lang="es-ES" dirty="0" smtClean="0"/>
              <a:t>síntesis Insuficiencia </a:t>
            </a:r>
            <a:r>
              <a:rPr lang="es-ES" dirty="0" err="1"/>
              <a:t>hepatocelular</a:t>
            </a:r>
            <a:r>
              <a:rPr lang="es-ES" dirty="0"/>
              <a:t>: cirrosis, hepatitis grave, inflamación.</a:t>
            </a:r>
          </a:p>
          <a:p>
            <a:pPr marL="0" indent="0">
              <a:buNone/>
            </a:pPr>
            <a:r>
              <a:rPr lang="es-ES" dirty="0"/>
              <a:t>Aporte </a:t>
            </a:r>
            <a:r>
              <a:rPr lang="es-ES" dirty="0" smtClean="0"/>
              <a:t>insuficiente Desnutrición </a:t>
            </a:r>
            <a:r>
              <a:rPr lang="es-ES" dirty="0"/>
              <a:t>crónica grave.</a:t>
            </a:r>
          </a:p>
          <a:p>
            <a:pPr marL="0" indent="0">
              <a:buNone/>
            </a:pPr>
            <a:r>
              <a:rPr lang="es-ES" dirty="0"/>
              <a:t>Pérdidas aumentadas</a:t>
            </a:r>
          </a:p>
          <a:p>
            <a:r>
              <a:rPr lang="es-ES" dirty="0"/>
              <a:t>Urinaria: síndrome nefrótico.</a:t>
            </a:r>
          </a:p>
          <a:p>
            <a:r>
              <a:rPr lang="es-ES" dirty="0"/>
              <a:t>Digestiva: enteropatía exudativa.</a:t>
            </a:r>
          </a:p>
          <a:p>
            <a:r>
              <a:rPr lang="es-ES" dirty="0"/>
              <a:t>Cutánea: quemaduras.</a:t>
            </a: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Alteraciones de la albumina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383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74758" y="2089659"/>
            <a:ext cx="20629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Síndrome nefrótico</a:t>
            </a:r>
            <a:r>
              <a:rPr lang="es-ES" sz="1600" dirty="0" smtClean="0"/>
              <a:t>:</a:t>
            </a:r>
          </a:p>
          <a:p>
            <a:r>
              <a:rPr lang="es-ES" sz="1600" dirty="0" smtClean="0"/>
              <a:t>híper </a:t>
            </a:r>
            <a:r>
              <a:rPr lang="el-GR" sz="1600" dirty="0"/>
              <a:t>α2-</a:t>
            </a:r>
            <a:r>
              <a:rPr lang="es-ES" sz="1600" dirty="0" err="1"/>
              <a:t>globulinemia</a:t>
            </a:r>
            <a:r>
              <a:rPr lang="es-ES" sz="1600" dirty="0"/>
              <a:t> asociada a hipoalbuminemia por fuga urinaria, </a:t>
            </a:r>
            <a:endParaRPr lang="es-ES" sz="1600" dirty="0" smtClean="0"/>
          </a:p>
          <a:p>
            <a:r>
              <a:rPr lang="es-ES" sz="1600" dirty="0" smtClean="0"/>
              <a:t>híper </a:t>
            </a:r>
            <a:r>
              <a:rPr lang="el-GR" sz="1600" dirty="0"/>
              <a:t>β-</a:t>
            </a:r>
            <a:r>
              <a:rPr lang="es-ES" sz="1600" dirty="0" err="1"/>
              <a:t>globulinemia</a:t>
            </a:r>
            <a:r>
              <a:rPr lang="es-ES" sz="1600" dirty="0"/>
              <a:t> por aumento de las </a:t>
            </a:r>
            <a:r>
              <a:rPr lang="el-GR" sz="1600" dirty="0"/>
              <a:t>β-</a:t>
            </a:r>
            <a:r>
              <a:rPr lang="es-ES" sz="1600" dirty="0"/>
              <a:t>lipoproteínas e </a:t>
            </a:r>
            <a:endParaRPr lang="es-ES" sz="1600" dirty="0" smtClean="0"/>
          </a:p>
          <a:p>
            <a:r>
              <a:rPr lang="es-ES" sz="1600" dirty="0" smtClean="0"/>
              <a:t>hipo </a:t>
            </a:r>
            <a:r>
              <a:rPr lang="el-GR" sz="1600" dirty="0"/>
              <a:t>ϒ-</a:t>
            </a:r>
            <a:r>
              <a:rPr lang="es-ES" sz="1600" dirty="0" err="1"/>
              <a:t>globulinemia</a:t>
            </a:r>
            <a:r>
              <a:rPr lang="es-ES" sz="1600" dirty="0"/>
              <a:t>, en particular en la nefrosis </a:t>
            </a:r>
            <a:r>
              <a:rPr lang="es-ES" sz="1600" dirty="0" smtClean="0"/>
              <a:t>lipídica.</a:t>
            </a:r>
            <a:endParaRPr lang="es-ES" sz="1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9792" t="24432" r="32292" b="9054"/>
          <a:stretch/>
        </p:blipFill>
        <p:spPr>
          <a:xfrm>
            <a:off x="2839976" y="0"/>
            <a:ext cx="6850124" cy="675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8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2292" t="33697" r="54688" b="16278"/>
          <a:stretch/>
        </p:blipFill>
        <p:spPr>
          <a:xfrm>
            <a:off x="596900" y="939800"/>
            <a:ext cx="5053248" cy="430402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1250" t="23320" r="56875" b="24617"/>
          <a:stretch/>
        </p:blipFill>
        <p:spPr>
          <a:xfrm>
            <a:off x="6108699" y="850900"/>
            <a:ext cx="5257995" cy="424512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146300" y="481568"/>
            <a:ext cx="29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Gel de agarosa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7467600" y="493236"/>
            <a:ext cx="275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Electroforesis capilar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24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ALTERACIONES DE LAS DE LAS α 1-GLOBULINAS 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59200" y="635000"/>
            <a:ext cx="7361768" cy="58069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b="1" dirty="0" smtClean="0"/>
              <a:t>Aumento </a:t>
            </a:r>
            <a:r>
              <a:rPr lang="es-ES" b="1" dirty="0"/>
              <a:t>de la α </a:t>
            </a:r>
            <a:r>
              <a:rPr lang="es-ES" b="1" dirty="0" smtClean="0"/>
              <a:t>1-globulinas</a:t>
            </a:r>
            <a:r>
              <a:rPr lang="es-ES" dirty="0"/>
              <a:t>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El </a:t>
            </a:r>
            <a:r>
              <a:rPr lang="es-ES" dirty="0"/>
              <a:t>aumento de la α 1-globulinas sugiere Inflamación aguda o crónica, asociada a aumento de las α 2-globulinas.</a:t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Procesos inflamatorios </a:t>
            </a:r>
            <a:r>
              <a:rPr lang="es-ES" dirty="0"/>
              <a:t>agudos y </a:t>
            </a:r>
            <a:r>
              <a:rPr lang="es-ES" dirty="0" smtClean="0"/>
              <a:t>crónicos. aumentan </a:t>
            </a:r>
            <a:r>
              <a:rPr lang="es-ES" dirty="0"/>
              <a:t>tras el infarto de miocardio, neoplasias, enfermedades </a:t>
            </a:r>
            <a:r>
              <a:rPr lang="es-ES" dirty="0" err="1"/>
              <a:t>autoinmunitarias</a:t>
            </a:r>
            <a:r>
              <a:rPr lang="es-ES" dirty="0"/>
              <a:t>, quemaduras traumatismos, anomalías hematológicas, obesidad, insuficiencia renal y tras la administración de ciertos fármacos inductores de enzimas</a:t>
            </a:r>
            <a:r>
              <a:rPr lang="es-ES" dirty="0" smtClean="0"/>
              <a:t>.</a:t>
            </a:r>
            <a:r>
              <a:rPr lang="es-ES" dirty="0"/>
              <a:t/>
            </a:r>
            <a:br>
              <a:rPr lang="es-ES" dirty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>Disminución de la α 1-globulinas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La disminución de la α1-globulinas se presenta en: </a:t>
            </a:r>
          </a:p>
          <a:p>
            <a:pPr marL="0" indent="0">
              <a:buNone/>
            </a:pPr>
            <a:r>
              <a:rPr lang="es-ES" dirty="0"/>
              <a:t>Insuficiencia </a:t>
            </a:r>
            <a:r>
              <a:rPr lang="es-ES" dirty="0" err="1"/>
              <a:t>hepatocelular</a:t>
            </a:r>
            <a:r>
              <a:rPr lang="es-ES" dirty="0"/>
              <a:t>.</a:t>
            </a:r>
          </a:p>
          <a:p>
            <a:pPr marL="0" indent="0">
              <a:buNone/>
            </a:pPr>
            <a:r>
              <a:rPr lang="es-ES" dirty="0"/>
              <a:t>Fuga proteica, asociada a disminución de la albúmina, de las α2 y β-globulina.</a:t>
            </a:r>
          </a:p>
          <a:p>
            <a:pPr marL="0" indent="0">
              <a:buNone/>
            </a:pPr>
            <a:r>
              <a:rPr lang="es-ES" dirty="0"/>
              <a:t>Déficit de α 1-antitripsina (α1-AT): El déficit de α1-AT, proteasa sintetizada por el hígado, es una enfermedad genética. Cuando la electroforesis de las proteínas sanguíneas evidencia una disminución de α1-AT, es conveniente medir la concentración sérica de α1-AT mediante dosificación </a:t>
            </a:r>
            <a:r>
              <a:rPr lang="es-ES" dirty="0" err="1"/>
              <a:t>inmunoquímica</a:t>
            </a:r>
            <a:r>
              <a:rPr lang="es-ES" dirty="0"/>
              <a:t> y caracterizar el </a:t>
            </a:r>
            <a:r>
              <a:rPr lang="es-ES" dirty="0" smtClean="0"/>
              <a:t>fenotipo. </a:t>
            </a:r>
            <a:r>
              <a:rPr lang="es-ES" dirty="0"/>
              <a:t>La manifestación más frecuente son el enfisema del adulto joven, cirrosis, afectación pancreática y osteoporosis.</a:t>
            </a:r>
          </a:p>
        </p:txBody>
      </p:sp>
    </p:spTree>
    <p:extLst>
      <p:ext uri="{BB962C8B-B14F-4D97-AF65-F5344CB8AC3E}">
        <p14:creationId xmlns:p14="http://schemas.microsoft.com/office/powerpoint/2010/main" val="247215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8646" t="32213" r="12917" b="15539"/>
          <a:stretch/>
        </p:blipFill>
        <p:spPr>
          <a:xfrm>
            <a:off x="1835826" y="762000"/>
            <a:ext cx="7790773" cy="595392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940300" y="292100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Gel de agarosa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85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ALTERACIONES DE LAS </a:t>
            </a:r>
            <a:r>
              <a:rPr lang="el-GR" b="1" dirty="0"/>
              <a:t>α-2-</a:t>
            </a:r>
            <a:r>
              <a:rPr lang="es-ES" b="1" dirty="0"/>
              <a:t>GLOBULINAS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smtClean="0"/>
              <a:t>Aumento </a:t>
            </a:r>
            <a:r>
              <a:rPr lang="es-ES" b="1" dirty="0"/>
              <a:t>o desdoblamiento</a:t>
            </a:r>
            <a:endParaRPr lang="es-ES" dirty="0"/>
          </a:p>
          <a:p>
            <a:r>
              <a:rPr lang="es-ES" dirty="0"/>
              <a:t>Síndrome inflamatorio</a:t>
            </a:r>
          </a:p>
          <a:p>
            <a:r>
              <a:rPr lang="es-ES" dirty="0"/>
              <a:t>Síndrome nefrótico: por aumento de la </a:t>
            </a:r>
            <a:r>
              <a:rPr lang="el-GR" dirty="0"/>
              <a:t>α 2-</a:t>
            </a:r>
            <a:r>
              <a:rPr lang="es-ES" dirty="0" err="1"/>
              <a:t>macroglobulina</a:t>
            </a:r>
            <a:endParaRPr lang="es-ES" dirty="0"/>
          </a:p>
          <a:p>
            <a:r>
              <a:rPr lang="es-ES" dirty="0" err="1" smtClean="0"/>
              <a:t>Haptoglobina</a:t>
            </a:r>
            <a:r>
              <a:rPr lang="es-ES" dirty="0" smtClean="0"/>
              <a:t> </a:t>
            </a:r>
            <a:r>
              <a:rPr lang="es-ES" dirty="0"/>
              <a:t>de fenotipo diferente, sin significado patológico: desdoblamiento.</a:t>
            </a:r>
          </a:p>
          <a:p>
            <a:pPr marL="0" indent="0">
              <a:buNone/>
            </a:pPr>
            <a:r>
              <a:rPr lang="es-ES" b="1" dirty="0"/>
              <a:t>Disminución</a:t>
            </a:r>
            <a:endParaRPr lang="es-ES" dirty="0"/>
          </a:p>
          <a:p>
            <a:r>
              <a:rPr lang="es-ES" dirty="0"/>
              <a:t>Insuficiencia </a:t>
            </a:r>
            <a:r>
              <a:rPr lang="es-ES" dirty="0" err="1"/>
              <a:t>hepatocelular</a:t>
            </a:r>
            <a:endParaRPr lang="es-ES" dirty="0"/>
          </a:p>
          <a:p>
            <a:r>
              <a:rPr lang="es-ES" dirty="0"/>
              <a:t>Perdidas de </a:t>
            </a:r>
            <a:r>
              <a:rPr lang="es-ES" dirty="0" err="1"/>
              <a:t>proteinas</a:t>
            </a:r>
            <a:endParaRPr lang="es-ES" dirty="0"/>
          </a:p>
          <a:p>
            <a:r>
              <a:rPr lang="es-ES" dirty="0"/>
              <a:t>Desnutrición</a:t>
            </a:r>
          </a:p>
          <a:p>
            <a:r>
              <a:rPr lang="es-ES" dirty="0"/>
              <a:t>Hemólisis: descenso de la </a:t>
            </a:r>
            <a:r>
              <a:rPr lang="es-ES" dirty="0" err="1"/>
              <a:t>haptoglobina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974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ALTERACIONES DE LAS DE LAS β GLOBULINAS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smtClean="0"/>
              <a:t>Aumento </a:t>
            </a:r>
            <a:r>
              <a:rPr lang="es-ES" b="1" dirty="0"/>
              <a:t>no monoclonal</a:t>
            </a:r>
            <a:endParaRPr lang="es-ES" dirty="0"/>
          </a:p>
          <a:p>
            <a:r>
              <a:rPr lang="es-ES" dirty="0"/>
              <a:t>La zona β  aumentada en su conjunto y asociada a un bloque β- ϒ- globulinas  traduce el aumento </a:t>
            </a:r>
            <a:r>
              <a:rPr lang="es-ES" dirty="0" err="1"/>
              <a:t>policlonal</a:t>
            </a:r>
            <a:r>
              <a:rPr lang="es-ES" dirty="0"/>
              <a:t> de las </a:t>
            </a:r>
            <a:r>
              <a:rPr lang="es-ES" dirty="0" err="1"/>
              <a:t>IgA</a:t>
            </a:r>
            <a:r>
              <a:rPr lang="es-ES" dirty="0"/>
              <a:t> observado en la cirrosis etílica.</a:t>
            </a:r>
          </a:p>
          <a:p>
            <a:r>
              <a:rPr lang="es-ES" dirty="0" err="1"/>
              <a:t>Hipertransferrinemia</a:t>
            </a:r>
            <a:r>
              <a:rPr lang="es-ES" dirty="0"/>
              <a:t> de las anemias ferropénicas.</a:t>
            </a:r>
          </a:p>
          <a:p>
            <a:r>
              <a:rPr lang="es-ES" dirty="0"/>
              <a:t>Aumento de la β-lipoproteína (</a:t>
            </a:r>
            <a:r>
              <a:rPr lang="es-ES" dirty="0" err="1"/>
              <a:t>ApoB</a:t>
            </a:r>
            <a:r>
              <a:rPr lang="es-ES" dirty="0" smtClean="0"/>
              <a:t>).</a:t>
            </a:r>
          </a:p>
          <a:p>
            <a:r>
              <a:rPr lang="es-ES" b="1" dirty="0" smtClean="0"/>
              <a:t>Aumento </a:t>
            </a:r>
            <a:r>
              <a:rPr lang="es-ES" b="1" dirty="0"/>
              <a:t>monoclonal </a:t>
            </a:r>
            <a:r>
              <a:rPr lang="es-ES" dirty="0"/>
              <a:t/>
            </a:r>
            <a:br>
              <a:rPr lang="es-ES" dirty="0"/>
            </a:br>
            <a:endParaRPr lang="es-ES" dirty="0" smtClean="0"/>
          </a:p>
          <a:p>
            <a:pPr marL="0" indent="0">
              <a:buNone/>
            </a:pPr>
            <a:r>
              <a:rPr lang="es-ES" b="1" dirty="0" smtClean="0"/>
              <a:t>Disminución</a:t>
            </a:r>
            <a:r>
              <a:rPr lang="es-ES" b="1" dirty="0"/>
              <a:t> </a:t>
            </a:r>
            <a:endParaRPr lang="es-ES" dirty="0"/>
          </a:p>
          <a:p>
            <a:r>
              <a:rPr lang="es-ES" dirty="0"/>
              <a:t>Insuficiencia </a:t>
            </a:r>
            <a:r>
              <a:rPr lang="es-ES" dirty="0" err="1"/>
              <a:t>hepatocelular</a:t>
            </a:r>
            <a:r>
              <a:rPr lang="es-ES" dirty="0"/>
              <a:t>.</a:t>
            </a:r>
          </a:p>
          <a:p>
            <a:r>
              <a:rPr lang="es-ES" dirty="0"/>
              <a:t>Desnutrición</a:t>
            </a:r>
          </a:p>
          <a:p>
            <a:r>
              <a:rPr lang="es-ES" dirty="0"/>
              <a:t>Perdida de </a:t>
            </a:r>
            <a:r>
              <a:rPr lang="es-ES" dirty="0" err="1"/>
              <a:t>proteinas</a:t>
            </a:r>
            <a:endParaRPr lang="es-ES" dirty="0"/>
          </a:p>
          <a:p>
            <a:r>
              <a:rPr lang="es-ES" dirty="0" err="1"/>
              <a:t>Hipocomplementemia</a:t>
            </a:r>
            <a:r>
              <a:rPr lang="es-ES" dirty="0"/>
              <a:t> C3 por consumo</a:t>
            </a:r>
          </a:p>
        </p:txBody>
      </p:sp>
    </p:spTree>
    <p:extLst>
      <p:ext uri="{BB962C8B-B14F-4D97-AF65-F5344CB8AC3E}">
        <p14:creationId xmlns:p14="http://schemas.microsoft.com/office/powerpoint/2010/main" val="11823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5585" t="54077" r="6041" b="5348"/>
          <a:stretch/>
        </p:blipFill>
        <p:spPr>
          <a:xfrm>
            <a:off x="845820" y="1009694"/>
            <a:ext cx="5631180" cy="452750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4896" t="36475" r="60417" b="18873"/>
          <a:stretch/>
        </p:blipFill>
        <p:spPr>
          <a:xfrm>
            <a:off x="6845300" y="1536699"/>
            <a:ext cx="3721100" cy="378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4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ALTERACIONES</a:t>
            </a:r>
            <a:br>
              <a:rPr lang="es-ES" b="1" dirty="0" smtClean="0"/>
            </a:br>
            <a:r>
              <a:rPr lang="es-ES" b="1" dirty="0" smtClean="0"/>
              <a:t>DE </a:t>
            </a:r>
            <a:r>
              <a:rPr lang="es-ES" b="1" dirty="0"/>
              <a:t>LAS ϒ-GLOBULINAS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56568" y="1123837"/>
            <a:ext cx="7315200" cy="51206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b="1" dirty="0" err="1"/>
              <a:t>Hipergammaglobulinemia</a:t>
            </a:r>
            <a:r>
              <a:rPr lang="es-ES" b="1" dirty="0"/>
              <a:t> </a:t>
            </a:r>
            <a:r>
              <a:rPr lang="es-ES" b="1" dirty="0" err="1"/>
              <a:t>policlonal</a:t>
            </a:r>
            <a:endParaRPr lang="es-ES" dirty="0"/>
          </a:p>
          <a:p>
            <a:r>
              <a:rPr lang="es-ES" dirty="0"/>
              <a:t>Se trata del aumento de todas las inmunoglobulinas. Esta anomalía no posee un significado patológico preciso. </a:t>
            </a:r>
            <a:r>
              <a:rPr lang="es-ES" dirty="0" smtClean="0"/>
              <a:t>Se observa </a:t>
            </a:r>
            <a:r>
              <a:rPr lang="es-ES" dirty="0"/>
              <a:t>en los individuos que sufren malnutrición, por infecciones bacterianas y parasitarias de repetición. Su etiología es </a:t>
            </a:r>
            <a:r>
              <a:rPr lang="es-ES" dirty="0" smtClean="0"/>
              <a:t>diversa.</a:t>
            </a:r>
            <a:endParaRPr lang="es-ES" dirty="0"/>
          </a:p>
          <a:p>
            <a:pPr marL="0" indent="0">
              <a:buNone/>
            </a:pPr>
            <a:r>
              <a:rPr lang="es-ES" b="1" dirty="0" err="1"/>
              <a:t>Hipogammaglobulinemia</a:t>
            </a:r>
            <a:endParaRPr lang="es-ES" dirty="0"/>
          </a:p>
          <a:p>
            <a:r>
              <a:rPr lang="es-ES" dirty="0"/>
              <a:t>Es fisiológica en la infancia, puesto que la concentración de </a:t>
            </a:r>
            <a:r>
              <a:rPr lang="es-ES" dirty="0" err="1"/>
              <a:t>IgM</a:t>
            </a:r>
            <a:r>
              <a:rPr lang="es-ES" dirty="0"/>
              <a:t> adulta se alcanza hacia el primer año de edad, la concentración de </a:t>
            </a:r>
            <a:r>
              <a:rPr lang="es-ES" dirty="0" err="1"/>
              <a:t>IgG</a:t>
            </a:r>
            <a:r>
              <a:rPr lang="es-ES" dirty="0"/>
              <a:t> a los 6 años y a concentración de </a:t>
            </a:r>
            <a:r>
              <a:rPr lang="es-ES" dirty="0" err="1"/>
              <a:t>IgA</a:t>
            </a:r>
            <a:r>
              <a:rPr lang="es-ES" dirty="0"/>
              <a:t> en la pubertad.</a:t>
            </a:r>
          </a:p>
          <a:p>
            <a:r>
              <a:rPr lang="es-ES" dirty="0"/>
              <a:t>En el adulto, es conveniente ante todo confirmar la </a:t>
            </a:r>
            <a:r>
              <a:rPr lang="es-ES" dirty="0" err="1"/>
              <a:t>hipogammaglobulinemia</a:t>
            </a:r>
            <a:r>
              <a:rPr lang="es-ES" dirty="0"/>
              <a:t> mediante la determinación ponderal de las inmunoglobulinas. La etiología puede ser, por orden decreciente de frecuencia, la siguiente: determinados fármacos, hemopatías linfoides, fugas de inmunoglobulinas y déficit congénitos de la inmunidad </a:t>
            </a:r>
            <a:r>
              <a:rPr lang="es-ES" dirty="0" smtClean="0"/>
              <a:t>humoral</a:t>
            </a:r>
          </a:p>
          <a:p>
            <a:pPr marL="0" indent="0">
              <a:buNone/>
            </a:pPr>
            <a:r>
              <a:rPr lang="es-ES" b="1" dirty="0"/>
              <a:t/>
            </a:r>
            <a:br>
              <a:rPr lang="es-ES" b="1" dirty="0"/>
            </a:br>
            <a:r>
              <a:rPr lang="es-ES" b="1" dirty="0" err="1"/>
              <a:t>Hipergammaglobulinemia</a:t>
            </a:r>
            <a:r>
              <a:rPr lang="es-ES" b="1" dirty="0"/>
              <a:t> monoclonal o pico de ϒ -globulina</a:t>
            </a:r>
            <a:endParaRPr lang="es-ES" dirty="0"/>
          </a:p>
          <a:p>
            <a:r>
              <a:rPr lang="es-ES" dirty="0"/>
              <a:t>Un estrecho pico de ϒ-globulinas (de modo más infrecuente, de β-globulinas o incluso de α 2-globulinas) corresponde a una inmunoglobulina monoclonal sintetizada en exceso. </a:t>
            </a:r>
            <a:r>
              <a:rPr lang="es-ES" dirty="0" smtClean="0"/>
              <a:t>Su presencia debe confirmarse por </a:t>
            </a:r>
            <a:r>
              <a:rPr lang="es-ES" dirty="0" err="1"/>
              <a:t>inmunofijación</a:t>
            </a:r>
            <a:r>
              <a:rPr lang="es-ES" dirty="0"/>
              <a:t>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88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8438" t="24062" r="29374" b="9054"/>
          <a:stretch/>
        </p:blipFill>
        <p:spPr>
          <a:xfrm>
            <a:off x="2387600" y="348858"/>
            <a:ext cx="7302500" cy="650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3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4791" t="31658" r="11354" b="23691"/>
          <a:stretch/>
        </p:blipFill>
        <p:spPr>
          <a:xfrm>
            <a:off x="1435100" y="1866900"/>
            <a:ext cx="9004300" cy="30607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73100" y="5463739"/>
            <a:ext cx="1076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POSITIVAS(aumentan</a:t>
            </a:r>
            <a:r>
              <a:rPr lang="es-ES" b="1" dirty="0">
                <a:solidFill>
                  <a:srgbClr val="FF0000"/>
                </a:solidFill>
                <a:latin typeface="Calibri" panose="020F0502020204030204" pitchFamily="34" charset="0"/>
              </a:rPr>
              <a:t>):</a:t>
            </a:r>
            <a:r>
              <a:rPr lang="es-ES" dirty="0" err="1">
                <a:solidFill>
                  <a:srgbClr val="000000"/>
                </a:solidFill>
                <a:latin typeface="Calibri" panose="020F0502020204030204" pitchFamily="34" charset="0"/>
              </a:rPr>
              <a:t>proteínaCreactiva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alfa1glicoproteína ácida, alfa1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antitripsina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haptoglobina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ceruloplasmina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complemento (C3yC4), fibrinógeno,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amiloide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 A del suero,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procalcitonina,etc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es-ES" b="1" dirty="0">
                <a:solidFill>
                  <a:srgbClr val="30859C"/>
                </a:solidFill>
                <a:latin typeface="Calibri" panose="020F0502020204030204" pitchFamily="34" charset="0"/>
              </a:rPr>
              <a:t>NEGATIVAS(disminuyen):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albúmina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prealbúmina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 o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transtiretina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 y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Transferrina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279400" y="1007595"/>
            <a:ext cx="11163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Proteínas cuya concentración cambia durante la inflamación (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cirugías,infartos,infecciones,quemaduras,tumores,etc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.)</a:t>
            </a:r>
          </a:p>
          <a:p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Síntesis hepática gatillada por acción de IL6, IL1 y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TNFalfa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secretadas por monocitos y macrófagos.</a:t>
            </a:r>
            <a:endParaRPr lang="es-E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66700" y="203200"/>
            <a:ext cx="11391900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PROTEINAS DE FASE AGUDA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53882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 </a:t>
            </a:r>
            <a:r>
              <a:rPr lang="es-ES" dirty="0" err="1" smtClean="0"/>
              <a:t>proteinograma</a:t>
            </a:r>
            <a:r>
              <a:rPr lang="es-ES" dirty="0" smtClean="0"/>
              <a:t> por electroforesis es una herramienta muy valiosa en distintas condiciones fisiopatológicas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3949700" y="3191154"/>
            <a:ext cx="779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Pone en evidencia alteraciones proteicas típicas de estados inflamatorios agudos y crónicos</a:t>
            </a:r>
            <a:r>
              <a:rPr lang="es-ES" dirty="0"/>
              <a:t>, </a:t>
            </a:r>
            <a:r>
              <a:rPr lang="es-ES" dirty="0" err="1" smtClean="0"/>
              <a:t>hipergammaglobulinemia</a:t>
            </a:r>
            <a:r>
              <a:rPr lang="es-ES" dirty="0" smtClean="0"/>
              <a:t> </a:t>
            </a:r>
            <a:r>
              <a:rPr lang="es-ES" dirty="0" err="1" smtClean="0"/>
              <a:t>policlonal</a:t>
            </a:r>
            <a:r>
              <a:rPr lang="es-ES" dirty="0" smtClean="0"/>
              <a:t>, síndrome nefrótico, afectaciones hepáticas, entre otros.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949700" y="1231909"/>
            <a:ext cx="756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Los </a:t>
            </a:r>
            <a:r>
              <a:rPr lang="es-ES" dirty="0"/>
              <a:t>sueros de pacientes con procesos inflamatorios agudos pueden presentar una </a:t>
            </a:r>
            <a:r>
              <a:rPr lang="es-ES" dirty="0" err="1"/>
              <a:t>deformacion</a:t>
            </a:r>
            <a:r>
              <a:rPr lang="es-ES" dirty="0"/>
              <a:t> de </a:t>
            </a:r>
            <a:r>
              <a:rPr lang="es-ES" dirty="0" smtClean="0"/>
              <a:t>la </a:t>
            </a:r>
            <a:r>
              <a:rPr lang="es-ES" dirty="0" err="1" smtClean="0"/>
              <a:t>subfraccion</a:t>
            </a:r>
            <a:r>
              <a:rPr lang="es-ES" dirty="0" smtClean="0"/>
              <a:t> </a:t>
            </a:r>
            <a:r>
              <a:rPr lang="es-ES" dirty="0"/>
              <a:t>β2 o de la zona inicial de γ, o bien una banda adicional entre la </a:t>
            </a:r>
            <a:r>
              <a:rPr lang="es-ES" dirty="0" err="1"/>
              <a:t>fraccion</a:t>
            </a:r>
            <a:r>
              <a:rPr lang="es-ES" dirty="0"/>
              <a:t> β y la γ, debida a </a:t>
            </a:r>
            <a:r>
              <a:rPr lang="es-ES" dirty="0" smtClean="0"/>
              <a:t>una alta </a:t>
            </a:r>
            <a:r>
              <a:rPr lang="es-ES" dirty="0" err="1"/>
              <a:t>concentracion</a:t>
            </a:r>
            <a:r>
              <a:rPr lang="es-ES" dirty="0"/>
              <a:t> de la </a:t>
            </a:r>
            <a:r>
              <a:rPr lang="es-ES" dirty="0" err="1"/>
              <a:t>proteina</a:t>
            </a:r>
            <a:r>
              <a:rPr lang="es-ES" dirty="0"/>
              <a:t> C reactiva y complemento.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949700" y="4873400"/>
            <a:ext cx="7683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En la actualidad la principal utilidad del </a:t>
            </a:r>
            <a:r>
              <a:rPr lang="es-ES" dirty="0" err="1"/>
              <a:t>PxE</a:t>
            </a:r>
            <a:r>
              <a:rPr lang="es-ES" dirty="0"/>
              <a:t> es la pesquisa y seguimiento de pacientes con </a:t>
            </a:r>
            <a:r>
              <a:rPr lang="es-ES" dirty="0" err="1"/>
              <a:t>gammapatías</a:t>
            </a:r>
            <a:r>
              <a:rPr lang="es-ES" dirty="0"/>
              <a:t> </a:t>
            </a:r>
            <a:r>
              <a:rPr lang="es-ES" dirty="0" smtClean="0"/>
              <a:t>monoclonales (</a:t>
            </a:r>
            <a:r>
              <a:rPr lang="es-ES" dirty="0"/>
              <a:t>GM). </a:t>
            </a:r>
          </a:p>
        </p:txBody>
      </p:sp>
    </p:spTree>
    <p:extLst>
      <p:ext uri="{BB962C8B-B14F-4D97-AF65-F5344CB8AC3E}">
        <p14:creationId xmlns:p14="http://schemas.microsoft.com/office/powerpoint/2010/main" val="20305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2748" y="-1178052"/>
            <a:ext cx="8886952" cy="3255264"/>
          </a:xfrm>
        </p:spPr>
        <p:txBody>
          <a:bodyPr>
            <a:normAutofit/>
          </a:bodyPr>
          <a:lstStyle/>
          <a:p>
            <a:r>
              <a:rPr lang="es-ES" sz="4000" dirty="0"/>
              <a:t>Pesquisa, </a:t>
            </a:r>
            <a:r>
              <a:rPr lang="es-ES" sz="4000" dirty="0" smtClean="0"/>
              <a:t>caracterización y </a:t>
            </a:r>
            <a:r>
              <a:rPr lang="es-ES" sz="4000" dirty="0"/>
              <a:t>cuantificación de la </a:t>
            </a:r>
            <a:r>
              <a:rPr lang="es-ES" sz="4000" dirty="0" smtClean="0"/>
              <a:t>proteína monoclonal.</a:t>
            </a:r>
            <a:endParaRPr lang="es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9114" y="2235200"/>
            <a:ext cx="8996485" cy="38608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el </a:t>
            </a:r>
            <a:r>
              <a:rPr lang="es-ES" dirty="0" err="1"/>
              <a:t>PxE</a:t>
            </a:r>
            <a:r>
              <a:rPr lang="es-ES" dirty="0"/>
              <a:t> </a:t>
            </a:r>
            <a:r>
              <a:rPr lang="es-ES" dirty="0" smtClean="0"/>
              <a:t>pueden reconocerse </a:t>
            </a:r>
            <a:r>
              <a:rPr lang="es-ES" dirty="0"/>
              <a:t>distintas alteraciones en la zona g: </a:t>
            </a:r>
            <a:endParaRPr lang="es-ES" dirty="0" smtClean="0"/>
          </a:p>
          <a:p>
            <a:r>
              <a:rPr lang="es-ES" dirty="0"/>
              <a:t>- Una banda homogénea </a:t>
            </a:r>
            <a:r>
              <a:rPr lang="es-ES" dirty="0" smtClean="0"/>
              <a:t>adicional.</a:t>
            </a:r>
            <a:endParaRPr lang="es-ES" dirty="0"/>
          </a:p>
          <a:p>
            <a:r>
              <a:rPr lang="es-ES" dirty="0"/>
              <a:t>- </a:t>
            </a:r>
            <a:r>
              <a:rPr lang="es-ES" dirty="0" err="1"/>
              <a:t>Hipogammaglobulinemia</a:t>
            </a:r>
            <a:r>
              <a:rPr lang="es-ES" dirty="0"/>
              <a:t> sin </a:t>
            </a:r>
            <a:r>
              <a:rPr lang="es-ES" dirty="0" smtClean="0"/>
              <a:t>causa. </a:t>
            </a:r>
            <a:endParaRPr lang="es-ES" dirty="0"/>
          </a:p>
          <a:p>
            <a:r>
              <a:rPr lang="es-ES" dirty="0"/>
              <a:t>- Aumento de las fracciones a2,b1 o </a:t>
            </a:r>
            <a:r>
              <a:rPr lang="es-ES" dirty="0" smtClean="0"/>
              <a:t>b2. </a:t>
            </a:r>
            <a:endParaRPr lang="es-ES" dirty="0"/>
          </a:p>
          <a:p>
            <a:r>
              <a:rPr lang="es-ES" dirty="0"/>
              <a:t>- </a:t>
            </a:r>
            <a:r>
              <a:rPr lang="es-ES" dirty="0" err="1"/>
              <a:t>Borramiento</a:t>
            </a:r>
            <a:r>
              <a:rPr lang="es-ES" dirty="0"/>
              <a:t> de la herradura entre </a:t>
            </a:r>
            <a:r>
              <a:rPr lang="es-ES" dirty="0" smtClean="0"/>
              <a:t>fracciones. </a:t>
            </a:r>
            <a:endParaRPr lang="es-ES" dirty="0"/>
          </a:p>
          <a:p>
            <a:r>
              <a:rPr lang="es-ES" dirty="0"/>
              <a:t>- Presencia de una banda homogénea en zona </a:t>
            </a:r>
            <a:r>
              <a:rPr lang="es-ES" dirty="0" smtClean="0"/>
              <a:t>g.</a:t>
            </a:r>
            <a:endParaRPr lang="es-ES" dirty="0"/>
          </a:p>
          <a:p>
            <a:r>
              <a:rPr lang="es-ES" dirty="0" smtClean="0"/>
              <a:t>- </a:t>
            </a:r>
            <a:r>
              <a:rPr lang="es-ES" dirty="0" err="1" smtClean="0"/>
              <a:t>Hipergammaglobulinemia</a:t>
            </a:r>
            <a:r>
              <a:rPr lang="es-ES" dirty="0" smtClean="0"/>
              <a:t> </a:t>
            </a:r>
            <a:r>
              <a:rPr lang="es-ES" dirty="0"/>
              <a:t>(monoclonal / </a:t>
            </a:r>
            <a:r>
              <a:rPr lang="es-ES" dirty="0" err="1"/>
              <a:t>policlonal</a:t>
            </a:r>
            <a:r>
              <a:rPr lang="es-ES" dirty="0" smtClean="0"/>
              <a:t>).</a:t>
            </a:r>
          </a:p>
          <a:p>
            <a:r>
              <a:rPr lang="es-ES" dirty="0" smtClean="0"/>
              <a:t>- </a:t>
            </a:r>
            <a:r>
              <a:rPr lang="es-ES" dirty="0" err="1" smtClean="0"/>
              <a:t>Oligoclonalidad</a:t>
            </a:r>
            <a:r>
              <a:rPr lang="es-ES" dirty="0" smtClean="0"/>
              <a:t>.</a:t>
            </a:r>
          </a:p>
          <a:p>
            <a:r>
              <a:rPr lang="es-ES" dirty="0" smtClean="0"/>
              <a:t>- Asimetrías de banda.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4375" t="26656" r="40313" b="20170"/>
          <a:stretch/>
        </p:blipFill>
        <p:spPr>
          <a:xfrm>
            <a:off x="3962401" y="673100"/>
            <a:ext cx="7404100" cy="488500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44500" y="1268942"/>
            <a:ext cx="2997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La banda homogénea pesquisada en el </a:t>
            </a:r>
            <a:r>
              <a:rPr lang="es-ES" dirty="0" err="1" smtClean="0"/>
              <a:t>PxE</a:t>
            </a:r>
            <a:r>
              <a:rPr lang="es-ES" dirty="0" smtClean="0"/>
              <a:t> debe </a:t>
            </a:r>
            <a:r>
              <a:rPr lang="es-ES" dirty="0"/>
              <a:t>ser </a:t>
            </a:r>
            <a:r>
              <a:rPr lang="es-ES" dirty="0" smtClean="0"/>
              <a:t>caracterizada para confirmar el hallazgo de </a:t>
            </a:r>
            <a:r>
              <a:rPr lang="es-ES" dirty="0"/>
              <a:t>una proteína monoclonal y así poder ser </a:t>
            </a:r>
            <a:r>
              <a:rPr lang="es-ES" dirty="0" smtClean="0"/>
              <a:t>denominada como CM. La ubicación de la banda en el </a:t>
            </a:r>
            <a:r>
              <a:rPr lang="es-ES" dirty="0" err="1" smtClean="0"/>
              <a:t>PxE</a:t>
            </a:r>
            <a:r>
              <a:rPr lang="es-ES" dirty="0" smtClean="0"/>
              <a:t> puede orientar sobre la clase de </a:t>
            </a:r>
            <a:r>
              <a:rPr lang="es-ES" dirty="0" err="1" smtClean="0"/>
              <a:t>Ig</a:t>
            </a:r>
            <a:r>
              <a:rPr lang="es-ES" dirty="0" smtClean="0"/>
              <a:t>.</a:t>
            </a:r>
          </a:p>
          <a:p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caracterización sólo se realiza con antisueros específicos para poder identificar la </a:t>
            </a:r>
            <a:r>
              <a:rPr lang="es-ES" dirty="0" err="1"/>
              <a:t>Ig</a:t>
            </a:r>
            <a:r>
              <a:rPr lang="es-ES" dirty="0"/>
              <a:t> involucrada</a:t>
            </a:r>
          </a:p>
        </p:txBody>
      </p:sp>
    </p:spTree>
    <p:extLst>
      <p:ext uri="{BB962C8B-B14F-4D97-AF65-F5344CB8AC3E}">
        <p14:creationId xmlns:p14="http://schemas.microsoft.com/office/powerpoint/2010/main" val="303445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9114" t="25296" r="51129" b="20974"/>
          <a:stretch/>
        </p:blipFill>
        <p:spPr>
          <a:xfrm>
            <a:off x="965200" y="1378783"/>
            <a:ext cx="4625294" cy="3514916"/>
          </a:xfrm>
          <a:prstGeom prst="rect">
            <a:avLst/>
          </a:prstGeom>
        </p:spPr>
      </p:pic>
      <p:pic>
        <p:nvPicPr>
          <p:cNvPr id="6" name="Marcador de contenido 4"/>
          <p:cNvPicPr>
            <a:picLocks noChangeAspect="1"/>
          </p:cNvPicPr>
          <p:nvPr/>
        </p:nvPicPr>
        <p:blipFill rotWithShape="1">
          <a:blip r:embed="rId3"/>
          <a:srcRect l="54080" t="43205" r="8247" b="3991"/>
          <a:stretch/>
        </p:blipFill>
        <p:spPr>
          <a:xfrm>
            <a:off x="6134100" y="34940"/>
            <a:ext cx="4343400" cy="3422680"/>
          </a:xfrm>
          <a:prstGeom prst="rect">
            <a:avLst/>
          </a:prstGeom>
        </p:spPr>
      </p:pic>
      <p:pic>
        <p:nvPicPr>
          <p:cNvPr id="7" name="Marcador de contenido 4"/>
          <p:cNvPicPr>
            <a:picLocks noChangeAspect="1"/>
          </p:cNvPicPr>
          <p:nvPr/>
        </p:nvPicPr>
        <p:blipFill rotWithShape="1">
          <a:blip r:embed="rId4"/>
          <a:srcRect l="53906" t="26841" r="9288" b="20356"/>
          <a:stretch/>
        </p:blipFill>
        <p:spPr>
          <a:xfrm>
            <a:off x="6261824" y="3457620"/>
            <a:ext cx="4215676" cy="340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6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79400" y="203200"/>
            <a:ext cx="11595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Las </a:t>
            </a:r>
            <a:r>
              <a:rPr lang="es-ES" dirty="0" err="1" smtClean="0"/>
              <a:t>Gammapatias</a:t>
            </a:r>
            <a:r>
              <a:rPr lang="es-ES" dirty="0" smtClean="0"/>
              <a:t> Monoclonales </a:t>
            </a:r>
            <a:r>
              <a:rPr lang="es-ES" dirty="0"/>
              <a:t>son un conjunto de entidades clínicas caracterizadas por la proliferación de células plasmáticas o linfocitos B </a:t>
            </a:r>
            <a:r>
              <a:rPr lang="es-ES" dirty="0" err="1"/>
              <a:t>clonales</a:t>
            </a:r>
            <a:r>
              <a:rPr lang="es-ES" dirty="0"/>
              <a:t> que secretan inmunoglobulinas monoclonales que generalmente pueden ser detectadas en suero u orina. </a:t>
            </a:r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/>
              <a:t>proteína monoclonal puede consistir de moléculas de </a:t>
            </a:r>
            <a:r>
              <a:rPr lang="es-ES" dirty="0" err="1"/>
              <a:t>Igs</a:t>
            </a:r>
            <a:r>
              <a:rPr lang="es-ES" dirty="0"/>
              <a:t> intactas, cadenas livianas libres o cadenas pesadas. </a:t>
            </a:r>
            <a:endParaRPr lang="es-ES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3542" t="26655" r="23437" b="8498"/>
          <a:stretch/>
        </p:blipFill>
        <p:spPr>
          <a:xfrm>
            <a:off x="2032000" y="1514992"/>
            <a:ext cx="7569200" cy="520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6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6642" t="19794" r="17929" b="12935"/>
          <a:stretch/>
        </p:blipFill>
        <p:spPr>
          <a:xfrm>
            <a:off x="2743200" y="2011269"/>
            <a:ext cx="6988629" cy="484673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7286" t="56955" r="6035" b="14841"/>
          <a:stretch/>
        </p:blipFill>
        <p:spPr>
          <a:xfrm>
            <a:off x="836023" y="404948"/>
            <a:ext cx="10567852" cy="193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5312" t="31102" r="24375" b="15353"/>
          <a:stretch/>
        </p:blipFill>
        <p:spPr>
          <a:xfrm>
            <a:off x="1379731" y="521963"/>
            <a:ext cx="9910569" cy="592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1014" t="29849" r="47556" b="22699"/>
          <a:stretch/>
        </p:blipFill>
        <p:spPr>
          <a:xfrm>
            <a:off x="4002904" y="1320800"/>
            <a:ext cx="3815216" cy="3238501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6590" t="31102" r="34310" b="15353"/>
          <a:stretch/>
        </p:blipFill>
        <p:spPr>
          <a:xfrm>
            <a:off x="0" y="1600200"/>
            <a:ext cx="4058256" cy="31244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50521" t="32028" r="20104" b="25729"/>
          <a:stretch/>
        </p:blipFill>
        <p:spPr>
          <a:xfrm>
            <a:off x="7711440" y="1600200"/>
            <a:ext cx="3581400" cy="28956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626100" y="2273300"/>
            <a:ext cx="104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IgG</a:t>
            </a:r>
            <a:r>
              <a:rPr lang="es-ES" dirty="0" smtClean="0"/>
              <a:t> en </a:t>
            </a:r>
            <a:r>
              <a:rPr lang="el-GR" dirty="0" smtClean="0"/>
              <a:t>γ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9245600" y="2133600"/>
            <a:ext cx="128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IgM</a:t>
            </a:r>
            <a:r>
              <a:rPr lang="es-ES" dirty="0" smtClean="0"/>
              <a:t> en </a:t>
            </a:r>
            <a:r>
              <a:rPr lang="el-GR" dirty="0" smtClean="0"/>
              <a:t>γ</a:t>
            </a:r>
            <a:r>
              <a:rPr lang="es-ES" dirty="0" smtClean="0"/>
              <a:t> </a:t>
            </a:r>
            <a:r>
              <a:rPr lang="es-ES" dirty="0" err="1" smtClean="0"/>
              <a:t>tardia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995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6590" t="31102" r="34310" b="15353"/>
          <a:stretch/>
        </p:blipFill>
        <p:spPr>
          <a:xfrm>
            <a:off x="0" y="1600200"/>
            <a:ext cx="4058256" cy="3124489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20208" t="30547" r="18646" b="23320"/>
          <a:stretch/>
        </p:blipFill>
        <p:spPr>
          <a:xfrm>
            <a:off x="3752089" y="1295400"/>
            <a:ext cx="7754294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80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627224" y="3919118"/>
            <a:ext cx="51032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+mj-lt"/>
            </a:endParaRPr>
          </a:p>
          <a:p>
            <a:r>
              <a:rPr lang="es-ES" sz="2400" dirty="0" smtClean="0">
                <a:solidFill>
                  <a:srgbClr val="000000"/>
                </a:solidFill>
                <a:latin typeface="+mj-lt"/>
              </a:rPr>
              <a:t>El CM migra entre alfa</a:t>
            </a:r>
            <a:r>
              <a:rPr lang="es-ES" sz="1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2400" dirty="0" smtClean="0">
                <a:solidFill>
                  <a:srgbClr val="000000"/>
                </a:solidFill>
                <a:latin typeface="+mj-lt"/>
              </a:rPr>
              <a:t>y gamma globulinas: 54%en gamma, 12% en beta-gamma, 13%en beta y 1%en alfa</a:t>
            </a:r>
            <a:endParaRPr lang="es-ES" sz="2400" dirty="0">
              <a:solidFill>
                <a:srgbClr val="000000"/>
              </a:solidFill>
              <a:latin typeface="+mj-lt"/>
            </a:endParaRPr>
          </a:p>
          <a:p>
            <a:endParaRPr lang="es-E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6041" t="40550" r="8542" b="27027"/>
          <a:stretch/>
        </p:blipFill>
        <p:spPr>
          <a:xfrm>
            <a:off x="0" y="0"/>
            <a:ext cx="7975600" cy="22225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65612" y="2395624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dirty="0" smtClean="0">
                <a:solidFill>
                  <a:srgbClr val="2E2E2E"/>
                </a:solidFill>
                <a:latin typeface="Elsevier Sans"/>
              </a:rPr>
              <a:t>1027 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pacientes del </a:t>
            </a:r>
            <a:r>
              <a:rPr lang="es-ES" sz="1600" dirty="0" smtClean="0">
                <a:solidFill>
                  <a:srgbClr val="2E2E2E"/>
                </a:solidFill>
                <a:latin typeface="Elsevier Sans"/>
              </a:rPr>
              <a:t>estudio el 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2% eran menores de 40 años y el 38% tenían 70 años o más. La mediana de edad fue de 66 años</a:t>
            </a:r>
            <a:r>
              <a:rPr lang="es-ES" sz="1600" dirty="0" smtClean="0">
                <a:solidFill>
                  <a:srgbClr val="2E2E2E"/>
                </a:solidFill>
                <a:latin typeface="Elsevier Sans"/>
              </a:rPr>
              <a:t>.</a:t>
            </a:r>
          </a:p>
          <a:p>
            <a:endParaRPr lang="es-ES" sz="1600" dirty="0" smtClean="0">
              <a:solidFill>
                <a:srgbClr val="2E2E2E"/>
              </a:solidFill>
              <a:latin typeface="Elsevier Sans"/>
            </a:endParaRPr>
          </a:p>
          <a:p>
            <a:r>
              <a:rPr lang="es-ES" sz="1600" dirty="0" smtClean="0">
                <a:solidFill>
                  <a:srgbClr val="2E2E2E"/>
                </a:solidFill>
                <a:latin typeface="Elsevier Sans"/>
              </a:rPr>
              <a:t>La 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anemia estaba presente inicialmente en el 73% de los pacientes, la hipercalcemia (nivel de calcio ≥11 mg/</a:t>
            </a:r>
            <a:r>
              <a:rPr lang="es-ES" sz="1600" dirty="0" err="1">
                <a:solidFill>
                  <a:srgbClr val="2E2E2E"/>
                </a:solidFill>
                <a:latin typeface="Elsevier Sans"/>
              </a:rPr>
              <a:t>dL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) en el 13% y un nivel de creatinina sérica de 2 mg/</a:t>
            </a:r>
            <a:r>
              <a:rPr lang="es-ES" sz="1600" dirty="0" err="1">
                <a:solidFill>
                  <a:srgbClr val="2E2E2E"/>
                </a:solidFill>
                <a:latin typeface="Elsevier Sans"/>
              </a:rPr>
              <a:t>dL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 o más en el 19%. </a:t>
            </a:r>
            <a:endParaRPr lang="es-ES" sz="1600" dirty="0" smtClean="0">
              <a:solidFill>
                <a:srgbClr val="2E2E2E"/>
              </a:solidFill>
              <a:latin typeface="Elsevier Sans"/>
            </a:endParaRPr>
          </a:p>
          <a:p>
            <a:endParaRPr lang="es-ES" sz="1600" dirty="0" smtClean="0">
              <a:solidFill>
                <a:srgbClr val="2E2E2E"/>
              </a:solidFill>
              <a:latin typeface="Elsevier Sans"/>
            </a:endParaRPr>
          </a:p>
          <a:p>
            <a:r>
              <a:rPr lang="es-ES" sz="1600" dirty="0" smtClean="0">
                <a:solidFill>
                  <a:srgbClr val="2E2E2E"/>
                </a:solidFill>
                <a:latin typeface="Elsevier Sans"/>
              </a:rPr>
              <a:t>El 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nivel de β2 </a:t>
            </a:r>
            <a:r>
              <a:rPr lang="es-ES" sz="1600" baseline="-25000" dirty="0">
                <a:solidFill>
                  <a:srgbClr val="2E2E2E"/>
                </a:solidFill>
                <a:latin typeface="Elsevier Sans"/>
              </a:rPr>
              <a:t>-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 </a:t>
            </a:r>
            <a:r>
              <a:rPr lang="es-ES" sz="1600" dirty="0" err="1">
                <a:solidFill>
                  <a:srgbClr val="2E2E2E"/>
                </a:solidFill>
                <a:latin typeface="Elsevier Sans"/>
              </a:rPr>
              <a:t>microglobulina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 estaba aumentado en el 75%. </a:t>
            </a:r>
            <a:endParaRPr lang="es-ES" sz="1600" dirty="0" smtClean="0">
              <a:solidFill>
                <a:srgbClr val="2E2E2E"/>
              </a:solidFill>
              <a:latin typeface="Elsevier Sans"/>
            </a:endParaRPr>
          </a:p>
          <a:p>
            <a:endParaRPr lang="es-ES" sz="1600" dirty="0" smtClean="0">
              <a:solidFill>
                <a:srgbClr val="2E2E2E"/>
              </a:solidFill>
              <a:latin typeface="Elsevier Sans"/>
            </a:endParaRPr>
          </a:p>
          <a:p>
            <a:r>
              <a:rPr lang="es-ES" sz="1600" dirty="0" smtClean="0">
                <a:solidFill>
                  <a:srgbClr val="2E2E2E"/>
                </a:solidFill>
                <a:latin typeface="Elsevier Sans"/>
              </a:rPr>
              <a:t>La 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electroforesis de proteínas séricas reveló una banda localizada en el 82% de los pacientes, y la </a:t>
            </a:r>
            <a:r>
              <a:rPr lang="es-ES" sz="1600" dirty="0" err="1">
                <a:solidFill>
                  <a:srgbClr val="2E2E2E"/>
                </a:solidFill>
                <a:latin typeface="Elsevier Sans"/>
              </a:rPr>
              <a:t>inmunoelectroforesis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 o </a:t>
            </a:r>
            <a:r>
              <a:rPr lang="es-ES" sz="1600" dirty="0" err="1">
                <a:solidFill>
                  <a:srgbClr val="2E2E2E"/>
                </a:solidFill>
                <a:latin typeface="Elsevier Sans"/>
              </a:rPr>
              <a:t>inmunofijación</a:t>
            </a:r>
            <a:r>
              <a:rPr lang="es-ES" sz="1600" dirty="0">
                <a:solidFill>
                  <a:srgbClr val="2E2E2E"/>
                </a:solidFill>
                <a:latin typeface="Elsevier Sans"/>
              </a:rPr>
              <a:t> mostró una proteína monoclonal en el 93</a:t>
            </a:r>
            <a:r>
              <a:rPr lang="es-ES" sz="1600" dirty="0" smtClean="0">
                <a:solidFill>
                  <a:srgbClr val="2E2E2E"/>
                </a:solidFill>
                <a:latin typeface="Elsevier Sans"/>
              </a:rPr>
              <a:t>%.</a:t>
            </a:r>
            <a:endParaRPr lang="es-ES" sz="1600" dirty="0"/>
          </a:p>
        </p:txBody>
      </p:sp>
      <p:sp>
        <p:nvSpPr>
          <p:cNvPr id="5" name="Rectángulo 4"/>
          <p:cNvSpPr/>
          <p:nvPr/>
        </p:nvSpPr>
        <p:spPr>
          <a:xfrm>
            <a:off x="8585200" y="2801246"/>
            <a:ext cx="6096000" cy="53091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sz="10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E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627224" y="1981791"/>
            <a:ext cx="5351416" cy="173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ES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En 11% de nuevos casos de MM se observó un CM a pesar de que todas las fracciones y las </a:t>
            </a:r>
            <a:r>
              <a:rPr lang="es-ES" sz="2400" dirty="0" err="1" smtClean="0">
                <a:solidFill>
                  <a:srgbClr val="000000"/>
                </a:solidFill>
                <a:latin typeface="Corbel" panose="020B0503020204020204" pitchFamily="34" charset="0"/>
              </a:rPr>
              <a:t>Igs</a:t>
            </a:r>
            <a:r>
              <a:rPr lang="es-ES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 estuvieron dentro del valor de referencia</a:t>
            </a:r>
            <a:endParaRPr lang="es-ES" sz="240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9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90900" y="666637"/>
            <a:ext cx="88011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La IF es una técnica cualitativa 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utilizada para caracterizar o pesquisar una proteína monoclonal. </a:t>
            </a:r>
          </a:p>
          <a:p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Luego de realizar una corrida electroforética, las </a:t>
            </a:r>
            <a:r>
              <a:rPr lang="es-E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Igs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y CL del suero u orina, reaccionan con antisueros específicos (anti </a:t>
            </a:r>
            <a:r>
              <a:rPr lang="es-E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IgG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E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IgA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E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IgM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kappa y lambda) en calles separadas. </a:t>
            </a:r>
          </a:p>
          <a:p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En la primer calle se realiza una precipitación de todas las proteínas (igual a un </a:t>
            </a:r>
            <a:r>
              <a:rPr lang="es-E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PxE</a:t>
            </a:r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).</a:t>
            </a:r>
          </a:p>
          <a:p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Es importante que Ag-Ac se encuentren en zona de equivalencia para lograr una óptima precipitación en el gel de agarosa, esto se logra diluyendo el suero o en algunas ocasiones concentrando la orina.</a:t>
            </a:r>
          </a:p>
          <a:p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Luego de la precipitación y unión Ag-Ac, se realiza una deshidratación de la agarosa, luego lavado y coloración de la placa. </a:t>
            </a:r>
          </a:p>
          <a:p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En la práctica clínica se pueden identificar las siguientes bandas monoclonales</a:t>
            </a:r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</a:p>
          <a:p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es-E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IgG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k o l</a:t>
            </a:r>
            <a:endParaRPr lang="es-E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es-E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IgA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k o l</a:t>
            </a:r>
            <a:endParaRPr lang="es-E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es-E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IgMk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o l</a:t>
            </a:r>
            <a:endParaRPr lang="es-E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es-E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Kappa y lambda</a:t>
            </a:r>
            <a:endParaRPr lang="es-E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9687" t="32398" r="49896" b="26099"/>
          <a:stretch/>
        </p:blipFill>
        <p:spPr>
          <a:xfrm>
            <a:off x="32785" y="1915884"/>
            <a:ext cx="3396216" cy="260531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953589" y="202181"/>
            <a:ext cx="9993086" cy="5098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INMUNOFIJACION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24548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8542" t="16280" r="30250" b="15168"/>
          <a:stretch/>
        </p:blipFill>
        <p:spPr>
          <a:xfrm>
            <a:off x="3003303" y="516661"/>
            <a:ext cx="5553232" cy="519387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977900" y="5906637"/>
            <a:ext cx="10736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La banda de CL se debe corresponder a igual altura con la banda de cadena pesada; bandas de CL sin correspondencia concadenas pesadas pueden deberse a CLL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57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20" t="22394" r="5000" b="34066"/>
          <a:stretch/>
        </p:blipFill>
        <p:spPr>
          <a:xfrm>
            <a:off x="228600" y="355600"/>
            <a:ext cx="10604500" cy="2984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2154" t="25218" r="17039" b="33325"/>
          <a:stretch/>
        </p:blipFill>
        <p:spPr>
          <a:xfrm>
            <a:off x="2895600" y="3446585"/>
            <a:ext cx="8597705" cy="28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9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3100" y="5945981"/>
            <a:ext cx="1016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Adherir a recomendaciones nacionales/internacionales a los fines de armonizar el informe de los resultados.</a:t>
            </a:r>
            <a:endParaRPr lang="es-E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73100" y="177800"/>
            <a:ext cx="101219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POST ANALITICA</a:t>
            </a:r>
            <a:endParaRPr lang="es-ES" sz="2800" dirty="0"/>
          </a:p>
        </p:txBody>
      </p:sp>
      <p:sp>
        <p:nvSpPr>
          <p:cNvPr id="5" name="Rectángulo 4"/>
          <p:cNvSpPr/>
          <p:nvPr/>
        </p:nvSpPr>
        <p:spPr>
          <a:xfrm>
            <a:off x="673100" y="764391"/>
            <a:ext cx="993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Especificar método y soporte del </a:t>
            </a:r>
            <a:r>
              <a:rPr lang="es-ES" dirty="0" err="1">
                <a:solidFill>
                  <a:srgbClr val="000000"/>
                </a:solidFill>
                <a:latin typeface="Calibri" panose="020F0502020204030204" pitchFamily="34" charset="0"/>
              </a:rPr>
              <a:t>PxE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e IF (Ej.: </a:t>
            </a:r>
            <a:r>
              <a:rPr lang="es-E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Proteinograma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 por electroforesis en gel de agarosa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73100" y="1422558"/>
            <a:ext cx="8623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Se recomienda incluir el trazado </a:t>
            </a:r>
            <a:r>
              <a:rPr lang="es-ES" dirty="0" err="1">
                <a:solidFill>
                  <a:srgbClr val="000000"/>
                </a:solidFill>
                <a:latin typeface="Calibri" panose="020F0502020204030204" pitchFamily="34" charset="0"/>
              </a:rPr>
              <a:t>densitométrico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 en el informe de los resultados.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762000" y="1810583"/>
            <a:ext cx="8534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</a:rPr>
              <a:t>Se debería consignar una interpretación de la zona gammaglobulinas:</a:t>
            </a:r>
          </a:p>
          <a:p>
            <a:r>
              <a:rPr lang="es-ES" dirty="0">
                <a:solidFill>
                  <a:srgbClr val="000000"/>
                </a:solidFill>
              </a:rPr>
              <a:t>•Normal</a:t>
            </a:r>
          </a:p>
          <a:p>
            <a:r>
              <a:rPr lang="es-ES" dirty="0">
                <a:solidFill>
                  <a:srgbClr val="000000"/>
                </a:solidFill>
              </a:rPr>
              <a:t>•</a:t>
            </a:r>
            <a:r>
              <a:rPr lang="es-ES" dirty="0" err="1" smtClean="0">
                <a:solidFill>
                  <a:srgbClr val="000000"/>
                </a:solidFill>
              </a:rPr>
              <a:t>Hipergammaglobulinemia</a:t>
            </a:r>
            <a:r>
              <a:rPr lang="es-ES" dirty="0" smtClean="0">
                <a:solidFill>
                  <a:srgbClr val="000000"/>
                </a:solidFill>
              </a:rPr>
              <a:t> </a:t>
            </a:r>
            <a:r>
              <a:rPr lang="es-ES" dirty="0" err="1" smtClean="0">
                <a:solidFill>
                  <a:srgbClr val="000000"/>
                </a:solidFill>
              </a:rPr>
              <a:t>policlonal</a:t>
            </a:r>
            <a:endParaRPr lang="es-ES" dirty="0">
              <a:solidFill>
                <a:srgbClr val="000000"/>
              </a:solidFill>
            </a:endParaRPr>
          </a:p>
          <a:p>
            <a:r>
              <a:rPr lang="es-ES" dirty="0">
                <a:solidFill>
                  <a:srgbClr val="000000"/>
                </a:solidFill>
              </a:rPr>
              <a:t>•</a:t>
            </a:r>
            <a:r>
              <a:rPr lang="es-ES" dirty="0" err="1">
                <a:solidFill>
                  <a:srgbClr val="000000"/>
                </a:solidFill>
              </a:rPr>
              <a:t>Hipogammaglubulinemia</a:t>
            </a:r>
            <a:endParaRPr lang="es-ES" dirty="0">
              <a:solidFill>
                <a:srgbClr val="000000"/>
              </a:solidFill>
            </a:endParaRPr>
          </a:p>
          <a:p>
            <a:r>
              <a:rPr lang="es-ES" dirty="0">
                <a:solidFill>
                  <a:srgbClr val="000000"/>
                </a:solidFill>
              </a:rPr>
              <a:t>•</a:t>
            </a:r>
            <a:r>
              <a:rPr lang="es-ES" dirty="0" smtClean="0">
                <a:solidFill>
                  <a:srgbClr val="000000"/>
                </a:solidFill>
              </a:rPr>
              <a:t>Banda homogénea (con la ubicación de la banda</a:t>
            </a:r>
            <a:r>
              <a:rPr lang="es-ES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36600" y="3468499"/>
            <a:ext cx="1003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Es de utilidad para el seguimiento de la enfermedad informar la concentración de la proteína monoclonal integrada desde el trazado </a:t>
            </a:r>
            <a:r>
              <a:rPr lang="es-ES" dirty="0" err="1">
                <a:solidFill>
                  <a:srgbClr val="000000"/>
                </a:solidFill>
                <a:latin typeface="Calibri" panose="020F0502020204030204" pitchFamily="34" charset="0"/>
              </a:rPr>
              <a:t>densitométrico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(CM).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73100" y="1113040"/>
            <a:ext cx="9715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En el informe de </a:t>
            </a:r>
            <a:r>
              <a:rPr lang="es-ES" dirty="0" err="1">
                <a:solidFill>
                  <a:srgbClr val="000000"/>
                </a:solidFill>
                <a:latin typeface="Calibri" panose="020F0502020204030204" pitchFamily="34" charset="0"/>
              </a:rPr>
              <a:t>PxE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 consignar valores de referencia para cada fracción y para las proteínas totales.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711200" y="4228088"/>
            <a:ext cx="1036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La IF es una técnica 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cualitativa. Tenerlo 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en cuenta en el informe. Informar las bandas monoclonales como así también la presencia de bandas </a:t>
            </a:r>
            <a:r>
              <a:rPr lang="es-ES" dirty="0" err="1">
                <a:solidFill>
                  <a:srgbClr val="000000"/>
                </a:solidFill>
                <a:latin typeface="Calibri" panose="020F0502020204030204" pitchFamily="34" charset="0"/>
              </a:rPr>
              <a:t>policlonales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673100" y="4948535"/>
            <a:ext cx="11163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Ante resultados no concluyentes adjuntar nota aclaratoria o nota con recomendación (Ej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</a:rPr>
              <a:t>.: Se 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</a:rPr>
              <a:t>sugiere repetir la determinación en 6meses/Se recomienda solicitar IF en suero y orina/Se sugiere solicitar cuantificación de CLL en suero).</a:t>
            </a:r>
          </a:p>
        </p:txBody>
      </p:sp>
    </p:spTree>
    <p:extLst>
      <p:ext uri="{BB962C8B-B14F-4D97-AF65-F5344CB8AC3E}">
        <p14:creationId xmlns:p14="http://schemas.microsoft.com/office/powerpoint/2010/main" val="288225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635000"/>
            <a:ext cx="10617200" cy="584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36600" y="806479"/>
            <a:ext cx="9690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E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proteinograma</a:t>
            </a:r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es considerado una valiosa herramienta en distintas condiciones clínico patológicas: estados inflamatorios agudos y crónicos, </a:t>
            </a:r>
            <a:r>
              <a:rPr lang="es-E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hipergammaglobulinemia</a:t>
            </a:r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policlonal</a:t>
            </a:r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síndrome nefrótico, </a:t>
            </a:r>
            <a:r>
              <a:rPr lang="es-E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entreotros</a:t>
            </a:r>
            <a:r>
              <a:rPr lang="es-E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36600" y="3410907"/>
            <a:ext cx="1018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actualidad la principal utilidad del </a:t>
            </a:r>
            <a:r>
              <a:rPr lang="es-E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PxE</a:t>
            </a:r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es la pesquisa y seguimiento de pacientes con </a:t>
            </a:r>
            <a:r>
              <a:rPr lang="es-E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gammapatías</a:t>
            </a:r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monoclonales (GM</a:t>
            </a:r>
            <a:r>
              <a:rPr lang="es-E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2000" y="1933853"/>
            <a:ext cx="985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Electroforesis capilar y geles de agarosa automatizados cumplen con los </a:t>
            </a:r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requisitos de calidad sugeridos, </a:t>
            </a:r>
            <a:r>
              <a:rPr lang="es-E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logrando resultados analíticos y clínicos comparables</a:t>
            </a: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62000" y="3943928"/>
            <a:ext cx="9855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Realizar seguimiento de la proteína monoclonal o CM con un mismo método y plataforma analítica</a:t>
            </a:r>
            <a:r>
              <a:rPr lang="es-E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736600" y="4649621"/>
            <a:ext cx="9550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 observa falta de armonización en las distintas publicaciones y presentaciones al hacer referencia a  las </a:t>
            </a:r>
            <a:r>
              <a:rPr lang="es-E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gammapatias</a:t>
            </a:r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monoclonales y el componente monoclonal.</a:t>
            </a:r>
            <a:endParaRPr lang="es-ES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49300" y="548114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Revisar periódicamente las publicaciones sobre el tema.</a:t>
            </a:r>
            <a:endParaRPr lang="es-ES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62000" y="2596484"/>
            <a:ext cx="8839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Participar en programas de evaluación externa de la calidad</a:t>
            </a:r>
            <a:r>
              <a:rPr lang="es-E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718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97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co">
  <a:themeElements>
    <a:clrScheme name="Marco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1550</TotalTime>
  <Words>3144</Words>
  <Application>Microsoft Office PowerPoint</Application>
  <PresentationFormat>Panorámica</PresentationFormat>
  <Paragraphs>382</Paragraphs>
  <Slides>62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70" baseType="lpstr">
      <vt:lpstr>Arial</vt:lpstr>
      <vt:lpstr>Calibri</vt:lpstr>
      <vt:lpstr>ConduitITC</vt:lpstr>
      <vt:lpstr>Corbel</vt:lpstr>
      <vt:lpstr>Elsevier Sans</vt:lpstr>
      <vt:lpstr>Times New Roman</vt:lpstr>
      <vt:lpstr>Wingdings 2</vt:lpstr>
      <vt:lpstr>Marco</vt:lpstr>
      <vt:lpstr>Proteínas plasmáticas</vt:lpstr>
      <vt:lpstr>Presentación de PowerPoint</vt:lpstr>
      <vt:lpstr>Múltiples funciones</vt:lpstr>
      <vt:lpstr>Presentación de PowerPoint</vt:lpstr>
      <vt:lpstr>Propiedades físicas</vt:lpstr>
      <vt:lpstr>Analisis de proteinas</vt:lpstr>
      <vt:lpstr>Medición de proteínas totales</vt:lpstr>
      <vt:lpstr>Presentación de PowerPoint</vt:lpstr>
      <vt:lpstr>Presentación de PowerPoint</vt:lpstr>
      <vt:lpstr>Presentación de PowerPoint</vt:lpstr>
      <vt:lpstr>Electroforesis de proteínas</vt:lpstr>
      <vt:lpstr>Electroforesis</vt:lpstr>
      <vt:lpstr>Presentación de PowerPoint</vt:lpstr>
      <vt:lpstr>Presentación de PowerPoint</vt:lpstr>
      <vt:lpstr>Factores que afectan la separación de proteínas</vt:lpstr>
      <vt:lpstr>Presentación de PowerPoint</vt:lpstr>
      <vt:lpstr>Soportes sólidos</vt:lpstr>
      <vt:lpstr>Soportes sólidos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Proteinograma en gel de agarosa</vt:lpstr>
      <vt:lpstr>Colorantes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Alteraciones de la albumina</vt:lpstr>
      <vt:lpstr>Presentación de PowerPoint</vt:lpstr>
      <vt:lpstr>Presentación de PowerPoint</vt:lpstr>
      <vt:lpstr>ALTERACIONES DE LAS DE LAS α 1-GLOBULINAS </vt:lpstr>
      <vt:lpstr>Presentación de PowerPoint</vt:lpstr>
      <vt:lpstr>ALTERACIONES DE LAS α-2-GLOBULINAS</vt:lpstr>
      <vt:lpstr>ALTERACIONES DE LAS DE LAS β GLOBULINAS</vt:lpstr>
      <vt:lpstr>Presentación de PowerPoint</vt:lpstr>
      <vt:lpstr>ALTERACIONES DE LAS ϒ-GLOBULINAS</vt:lpstr>
      <vt:lpstr>Presentación de PowerPoint</vt:lpstr>
      <vt:lpstr>Presentación de PowerPoint</vt:lpstr>
      <vt:lpstr>El proteinograma por electroforesis es una herramienta muy valiosa en distintas condiciones fisiopatológicas</vt:lpstr>
      <vt:lpstr>Pesquisa, caracterización y cuantificación de la proteína monoclonal.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proteinas</dc:title>
  <dc:creator>Viky</dc:creator>
  <cp:lastModifiedBy>Viky</cp:lastModifiedBy>
  <cp:revision>102</cp:revision>
  <dcterms:created xsi:type="dcterms:W3CDTF">2025-06-02T22:10:16Z</dcterms:created>
  <dcterms:modified xsi:type="dcterms:W3CDTF">2025-06-16T14:35:49Z</dcterms:modified>
</cp:coreProperties>
</file>