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0" r:id="rId2"/>
    <p:sldId id="372" r:id="rId3"/>
    <p:sldId id="257" r:id="rId4"/>
    <p:sldId id="388" r:id="rId5"/>
    <p:sldId id="382" r:id="rId6"/>
    <p:sldId id="375" r:id="rId7"/>
    <p:sldId id="377" r:id="rId8"/>
    <p:sldId id="398" r:id="rId9"/>
    <p:sldId id="378" r:id="rId10"/>
    <p:sldId id="395" r:id="rId11"/>
    <p:sldId id="256" r:id="rId12"/>
    <p:sldId id="385" r:id="rId13"/>
    <p:sldId id="380" r:id="rId14"/>
    <p:sldId id="386" r:id="rId15"/>
    <p:sldId id="384" r:id="rId16"/>
    <p:sldId id="364" r:id="rId17"/>
    <p:sldId id="387" r:id="rId18"/>
    <p:sldId id="383" r:id="rId19"/>
    <p:sldId id="363" r:id="rId20"/>
    <p:sldId id="368" r:id="rId21"/>
    <p:sldId id="399" r:id="rId22"/>
    <p:sldId id="370" r:id="rId23"/>
    <p:sldId id="397" r:id="rId24"/>
    <p:sldId id="393" r:id="rId25"/>
    <p:sldId id="392" r:id="rId26"/>
    <p:sldId id="394" r:id="rId27"/>
    <p:sldId id="396" r:id="rId28"/>
    <p:sldId id="365" r:id="rId29"/>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u" initials="C" lastIdx="1" clrIdx="0">
    <p:extLst>
      <p:ext uri="{19B8F6BF-5375-455C-9EA6-DF929625EA0E}">
        <p15:presenceInfo xmlns:p15="http://schemas.microsoft.com/office/powerpoint/2012/main" userId="6be205480fd0fa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999FF"/>
    <a:srgbClr val="F41499"/>
    <a:srgbClr val="5D2156"/>
    <a:srgbClr val="AF3FA2"/>
    <a:srgbClr val="9933FF"/>
    <a:srgbClr val="CC99FF"/>
    <a:srgbClr val="CC00FF"/>
    <a:srgbClr val="CC66FF"/>
    <a:srgbClr val="E587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00EFE-9B1E-4665-9830-8B6D183F29B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7A2975C2-8CF7-463A-8AEB-0772072A23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ABD98632-D462-40AB-A488-99CA52877757}"/>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5" name="Marcador de pie de página 4">
            <a:extLst>
              <a:ext uri="{FF2B5EF4-FFF2-40B4-BE49-F238E27FC236}">
                <a16:creationId xmlns:a16="http://schemas.microsoft.com/office/drawing/2014/main" id="{078B23F2-D987-4A9B-9A04-CFDB6A166F92}"/>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5922644F-6EA6-41B3-BA4D-624C23F77311}"/>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4062591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71073B-F963-4EDA-9949-902F9DD2ED45}"/>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1FA5B72B-E968-4E24-8F19-57B01B38962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037B0DC3-E0DC-4CAB-9627-CD7833C8EE18}"/>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5" name="Marcador de pie de página 4">
            <a:extLst>
              <a:ext uri="{FF2B5EF4-FFF2-40B4-BE49-F238E27FC236}">
                <a16:creationId xmlns:a16="http://schemas.microsoft.com/office/drawing/2014/main" id="{942C7B40-C826-4B5A-A3E5-3A9A828688DE}"/>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B767571C-74DC-4F9C-8B17-E71A09826100}"/>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320008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954F1C-30E4-4880-8457-08186ACCB4B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774600E-FAB7-4088-AED3-FDB67E5726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7F591790-09CF-46FE-80D2-E5F5F0872D41}"/>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5" name="Marcador de pie de página 4">
            <a:extLst>
              <a:ext uri="{FF2B5EF4-FFF2-40B4-BE49-F238E27FC236}">
                <a16:creationId xmlns:a16="http://schemas.microsoft.com/office/drawing/2014/main" id="{20C5B9DE-DA9F-42F7-AB1A-810F3F5D7285}"/>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C34EC3D3-6A86-4B84-A48A-BCC1744076DD}"/>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892386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203F48-1CF1-4B29-8D28-3138F65A8326}"/>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51A6ED53-B15B-4F8B-A660-A2A782BD9672}"/>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DC135E11-170A-4B83-9127-7B60683AACCE}"/>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7B5B9F38-04DC-41B9-A516-893B5BC852CC}"/>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6" name="Marcador de pie de página 5">
            <a:extLst>
              <a:ext uri="{FF2B5EF4-FFF2-40B4-BE49-F238E27FC236}">
                <a16:creationId xmlns:a16="http://schemas.microsoft.com/office/drawing/2014/main" id="{9AA77B40-6CF0-489E-9B58-447CF1211924}"/>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2C2ACF8A-F3E2-476A-BEDF-30A916406D01}"/>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3275786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71E927-787E-4BAC-A699-BA3A00484A1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824A2AC4-B58A-4371-A350-2B84CE8F12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EBCF4F67-A6C5-4D46-8EF0-85CD2F18A8B4}"/>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E05F641C-35F2-4D0D-B6FA-CBC2F2AA23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18C8F838-CA7C-43C3-B6D3-28FFFD189D50}"/>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854E93C2-239F-4256-BED5-226EA94609AD}"/>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8" name="Marcador de pie de página 7">
            <a:extLst>
              <a:ext uri="{FF2B5EF4-FFF2-40B4-BE49-F238E27FC236}">
                <a16:creationId xmlns:a16="http://schemas.microsoft.com/office/drawing/2014/main" id="{CC16BFF4-EA24-4C05-B60B-0FB2E8188389}"/>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C33D8058-28D9-45AB-BF11-AF6FC70BB927}"/>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2950091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0117F1-A490-4622-8562-1ACC07C2D4B3}"/>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F85F0BCA-7CEE-423F-8975-1D8058DD0727}"/>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4" name="Marcador de pie de página 3">
            <a:extLst>
              <a:ext uri="{FF2B5EF4-FFF2-40B4-BE49-F238E27FC236}">
                <a16:creationId xmlns:a16="http://schemas.microsoft.com/office/drawing/2014/main" id="{9521AE66-994A-4A71-9506-4876F870A5E6}"/>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F76828CA-8249-4E1C-A912-DE0B4ECA8521}"/>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2430139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D018A6C-8FEF-47E2-BCEA-D43E7589B826}"/>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3" name="Marcador de pie de página 2">
            <a:extLst>
              <a:ext uri="{FF2B5EF4-FFF2-40B4-BE49-F238E27FC236}">
                <a16:creationId xmlns:a16="http://schemas.microsoft.com/office/drawing/2014/main" id="{A8E4B5FF-7408-4824-93D5-0FC10512AE74}"/>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FA9AEFA9-1703-48E8-813A-A071098D3F65}"/>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511138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829E6B-C4D4-4C02-82B3-50274F0AE3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52F4EF69-311D-4831-A2D6-E84A048D47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B003A0AC-3571-4C4B-A2AC-A3F93A9A1C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6E981E9-4AF2-46AA-BCB2-5CC759FB661C}"/>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6" name="Marcador de pie de página 5">
            <a:extLst>
              <a:ext uri="{FF2B5EF4-FFF2-40B4-BE49-F238E27FC236}">
                <a16:creationId xmlns:a16="http://schemas.microsoft.com/office/drawing/2014/main" id="{98016534-2566-483E-A854-932AC025DDA3}"/>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AFBB7D99-8879-422A-BDDB-D215FA5A35ED}"/>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139181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939E9-0694-4532-9988-1408DA66D7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67C0E4AB-EB1B-4E44-84AF-C8252AC9FF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13882556-7847-4305-AAD9-90CFBE3897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D8A743BC-4E97-4A68-9607-0FE5E7D32081}"/>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6" name="Marcador de pie de página 5">
            <a:extLst>
              <a:ext uri="{FF2B5EF4-FFF2-40B4-BE49-F238E27FC236}">
                <a16:creationId xmlns:a16="http://schemas.microsoft.com/office/drawing/2014/main" id="{026B4D9D-C01B-4F4C-80EF-EB9B58B9DF44}"/>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EDF36795-F024-4FC1-A127-7599CFB01D2C}"/>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4085854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FA54B9-C847-4E5B-BA3E-131C287977C1}"/>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DA7EBBFF-FCBA-4160-A339-4F1C34721469}"/>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2BB79225-E9F4-4844-A02A-B25FA1A8ECC8}"/>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5" name="Marcador de pie de página 4">
            <a:extLst>
              <a:ext uri="{FF2B5EF4-FFF2-40B4-BE49-F238E27FC236}">
                <a16:creationId xmlns:a16="http://schemas.microsoft.com/office/drawing/2014/main" id="{08F06246-7BF5-4A5F-957E-0944E05E9B0F}"/>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CA5DB896-52BE-4FD2-B7B6-C99A955980D9}"/>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3481046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B538EC-3693-4AA1-BD16-DAD1EA69D88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6A5F2E71-5838-496D-87C8-815A46EB154B}"/>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6110A4A9-5119-4056-872A-CF0F553BF8FB}"/>
              </a:ext>
            </a:extLst>
          </p:cNvPr>
          <p:cNvSpPr>
            <a:spLocks noGrp="1"/>
          </p:cNvSpPr>
          <p:nvPr>
            <p:ph type="dt" sz="half" idx="10"/>
          </p:nvPr>
        </p:nvSpPr>
        <p:spPr/>
        <p:txBody>
          <a:bodyPr/>
          <a:lstStyle/>
          <a:p>
            <a:fld id="{F2A9EC41-713B-45C2-B5B6-7998D6BE3EBB}" type="datetimeFigureOut">
              <a:rPr lang="es-AR" smtClean="0"/>
              <a:t>1/7/2025</a:t>
            </a:fld>
            <a:endParaRPr lang="es-AR"/>
          </a:p>
        </p:txBody>
      </p:sp>
      <p:sp>
        <p:nvSpPr>
          <p:cNvPr id="5" name="Marcador de pie de página 4">
            <a:extLst>
              <a:ext uri="{FF2B5EF4-FFF2-40B4-BE49-F238E27FC236}">
                <a16:creationId xmlns:a16="http://schemas.microsoft.com/office/drawing/2014/main" id="{0C89E4F9-DDC5-444D-80CE-5C0634394DF4}"/>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289BDEBE-0ABC-498A-A948-FB92D927368B}"/>
              </a:ext>
            </a:extLst>
          </p:cNvPr>
          <p:cNvSpPr>
            <a:spLocks noGrp="1"/>
          </p:cNvSpPr>
          <p:nvPr>
            <p:ph type="sldNum" sz="quarter" idx="12"/>
          </p:nvPr>
        </p:nvSpPr>
        <p:spPr/>
        <p:txBody>
          <a:bodyPr/>
          <a:lstStyle/>
          <a:p>
            <a:fld id="{9E828B5D-A572-4344-B729-CF908070A804}" type="slidenum">
              <a:rPr lang="es-AR" smtClean="0"/>
              <a:t>‹Nº›</a:t>
            </a:fld>
            <a:endParaRPr lang="es-AR"/>
          </a:p>
        </p:txBody>
      </p:sp>
    </p:spTree>
    <p:extLst>
      <p:ext uri="{BB962C8B-B14F-4D97-AF65-F5344CB8AC3E}">
        <p14:creationId xmlns:p14="http://schemas.microsoft.com/office/powerpoint/2010/main" val="592752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87BFA26-29A9-4632-82DB-437916288D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EC27B1E-C010-4DC0-B6FE-3E9BE6A9D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2E59136B-77FE-4524-BED0-3A83CF2293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9EC41-713B-45C2-B5B6-7998D6BE3EBB}" type="datetimeFigureOut">
              <a:rPr lang="es-AR" smtClean="0"/>
              <a:t>1/7/2025</a:t>
            </a:fld>
            <a:endParaRPr lang="es-AR"/>
          </a:p>
        </p:txBody>
      </p:sp>
      <p:sp>
        <p:nvSpPr>
          <p:cNvPr id="5" name="Marcador de pie de página 4">
            <a:extLst>
              <a:ext uri="{FF2B5EF4-FFF2-40B4-BE49-F238E27FC236}">
                <a16:creationId xmlns:a16="http://schemas.microsoft.com/office/drawing/2014/main" id="{99DF78A2-80B4-4567-95DE-09B60E17B0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id="{5AB9A568-EBB1-47DF-AADD-9ADE90D89D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828B5D-A572-4344-B729-CF908070A804}" type="slidenum">
              <a:rPr lang="es-AR" smtClean="0"/>
              <a:t>‹Nº›</a:t>
            </a:fld>
            <a:endParaRPr lang="es-AR"/>
          </a:p>
        </p:txBody>
      </p:sp>
    </p:spTree>
    <p:extLst>
      <p:ext uri="{BB962C8B-B14F-4D97-AF65-F5344CB8AC3E}">
        <p14:creationId xmlns:p14="http://schemas.microsoft.com/office/powerpoint/2010/main" val="2998714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1.png"/><Relationship Id="rId3" Type="http://schemas.microsoft.com/office/2007/relationships/hdphoto" Target="../media/hdphoto5.wdp"/><Relationship Id="rId7" Type="http://schemas.openxmlformats.org/officeDocument/2006/relationships/image" Target="../media/image8.png"/><Relationship Id="rId12" Type="http://schemas.openxmlformats.org/officeDocument/2006/relationships/image" Target="../media/image10.png"/><Relationship Id="rId2" Type="http://schemas.openxmlformats.org/officeDocument/2006/relationships/image" Target="../media/image6.png"/><Relationship Id="rId16" Type="http://schemas.microsoft.com/office/2007/relationships/hdphoto" Target="../media/hdphoto6.wdp"/><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gco.iarc.who.int/today" TargetMode="External"/><Relationship Id="rId5" Type="http://schemas.microsoft.com/office/2007/relationships/hdphoto" Target="../media/hdphoto4.wdp"/><Relationship Id="rId15" Type="http://schemas.openxmlformats.org/officeDocument/2006/relationships/image" Target="../media/image13.png"/><Relationship Id="rId10" Type="http://schemas.openxmlformats.org/officeDocument/2006/relationships/hyperlink" Target="https://www.iarc.who.int/" TargetMode="External"/><Relationship Id="rId4" Type="http://schemas.openxmlformats.org/officeDocument/2006/relationships/image" Target="../media/image7.png"/><Relationship Id="rId9" Type="http://schemas.openxmlformats.org/officeDocument/2006/relationships/hyperlink" Target="https://gco.iarc.who.int/" TargetMode="External"/><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7.wdp"/><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7.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png"/><Relationship Id="rId7" Type="http://schemas.microsoft.com/office/2007/relationships/hdphoto" Target="../media/hdphoto8.wdp"/><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5.png"/><Relationship Id="rId5" Type="http://schemas.openxmlformats.org/officeDocument/2006/relationships/image" Target="../media/image16.png"/><Relationship Id="rId10" Type="http://schemas.microsoft.com/office/2007/relationships/hdphoto" Target="../media/hdphoto9.wdp"/><Relationship Id="rId4" Type="http://schemas.microsoft.com/office/2007/relationships/hdphoto" Target="../media/hdphoto4.wdp"/><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4.wdp"/><Relationship Id="rId7" Type="http://schemas.microsoft.com/office/2007/relationships/hdphoto" Target="../media/hdphoto10.wdp"/><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5.png"/><Relationship Id="rId3" Type="http://schemas.openxmlformats.org/officeDocument/2006/relationships/image" Target="../media/image18.png"/><Relationship Id="rId21" Type="http://schemas.openxmlformats.org/officeDocument/2006/relationships/image" Target="../media/image40.png"/><Relationship Id="rId7" Type="http://schemas.openxmlformats.org/officeDocument/2006/relationships/image" Target="../media/image31.png"/><Relationship Id="rId12" Type="http://schemas.openxmlformats.org/officeDocument/2006/relationships/image" Target="../media/image36.png"/><Relationship Id="rId17" Type="http://schemas.microsoft.com/office/2007/relationships/hdphoto" Target="../media/hdphoto11.wdp"/><Relationship Id="rId25" Type="http://schemas.microsoft.com/office/2007/relationships/hdphoto" Target="../media/hdphoto12.wdp"/><Relationship Id="rId2" Type="http://schemas.openxmlformats.org/officeDocument/2006/relationships/image" Target="../media/image28.png"/><Relationship Id="rId16" Type="http://schemas.openxmlformats.org/officeDocument/2006/relationships/image" Target="../media/image39.png"/><Relationship Id="rId20" Type="http://schemas.openxmlformats.org/officeDocument/2006/relationships/hyperlink" Target="https://www.iarc.who.int/" TargetMode="Externa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3.png"/><Relationship Id="rId5" Type="http://schemas.openxmlformats.org/officeDocument/2006/relationships/image" Target="../media/image29.png"/><Relationship Id="rId15" Type="http://schemas.openxmlformats.org/officeDocument/2006/relationships/image" Target="../media/image10.png"/><Relationship Id="rId23" Type="http://schemas.openxmlformats.org/officeDocument/2006/relationships/image" Target="../media/image42.png"/><Relationship Id="rId10" Type="http://schemas.openxmlformats.org/officeDocument/2006/relationships/image" Target="../media/image34.png"/><Relationship Id="rId19" Type="http://schemas.openxmlformats.org/officeDocument/2006/relationships/hyperlink" Target="https://gco.iarc.who.int/" TargetMode="External"/><Relationship Id="rId4" Type="http://schemas.microsoft.com/office/2007/relationships/hdphoto" Target="../media/hdphoto4.wdp"/><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20.png"/><Relationship Id="rId5" Type="http://schemas.microsoft.com/office/2007/relationships/hdphoto" Target="../media/hdphoto4.wdp"/><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image" Target="../media/image47.png"/><Relationship Id="rId7" Type="http://schemas.openxmlformats.org/officeDocument/2006/relationships/image" Target="../media/image49.png"/><Relationship Id="rId12" Type="http://schemas.openxmlformats.org/officeDocument/2006/relationships/image" Target="../media/image53.png"/><Relationship Id="rId2" Type="http://schemas.openxmlformats.org/officeDocument/2006/relationships/image" Target="../media/image46.png"/><Relationship Id="rId16"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52.png"/><Relationship Id="rId5" Type="http://schemas.microsoft.com/office/2007/relationships/hdphoto" Target="../media/hdphoto13.wdp"/><Relationship Id="rId15" Type="http://schemas.openxmlformats.org/officeDocument/2006/relationships/image" Target="../media/image5.png"/><Relationship Id="rId10" Type="http://schemas.openxmlformats.org/officeDocument/2006/relationships/image" Target="../media/image51.png"/><Relationship Id="rId4" Type="http://schemas.openxmlformats.org/officeDocument/2006/relationships/image" Target="../media/image48.png"/><Relationship Id="rId9" Type="http://schemas.microsoft.com/office/2007/relationships/hdphoto" Target="../media/hdphoto14.wdp"/><Relationship Id="rId1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6.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5.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png"/><Relationship Id="rId1" Type="http://schemas.openxmlformats.org/officeDocument/2006/relationships/slideLayout" Target="../slideLayouts/slideLayout1.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2.png"/><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63.png"/><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7" Type="http://schemas.microsoft.com/office/2007/relationships/hdphoto" Target="../media/hdphoto4.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7.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68.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72.png"/><Relationship Id="rId13" Type="http://schemas.microsoft.com/office/2007/relationships/hdphoto" Target="../media/hdphoto4.wdp"/><Relationship Id="rId3" Type="http://schemas.microsoft.com/office/2007/relationships/hdphoto" Target="../media/hdphoto17.wdp"/><Relationship Id="rId7" Type="http://schemas.microsoft.com/office/2007/relationships/hdphoto" Target="../media/hdphoto19.wdp"/><Relationship Id="rId12" Type="http://schemas.openxmlformats.org/officeDocument/2006/relationships/image" Target="../media/image5.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1.png"/><Relationship Id="rId11" Type="http://schemas.microsoft.com/office/2007/relationships/hdphoto" Target="../media/hdphoto21.wdp"/><Relationship Id="rId5" Type="http://schemas.microsoft.com/office/2007/relationships/hdphoto" Target="../media/hdphoto18.wdp"/><Relationship Id="rId10" Type="http://schemas.openxmlformats.org/officeDocument/2006/relationships/image" Target="../media/image73.png"/><Relationship Id="rId4" Type="http://schemas.openxmlformats.org/officeDocument/2006/relationships/image" Target="../media/image70.png"/><Relationship Id="rId9" Type="http://schemas.microsoft.com/office/2007/relationships/hdphoto" Target="../media/hdphoto20.wdp"/></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77.png"/><Relationship Id="rId3" Type="http://schemas.microsoft.com/office/2007/relationships/hdphoto" Target="../media/hdphoto4.wdp"/><Relationship Id="rId7" Type="http://schemas.microsoft.com/office/2007/relationships/hdphoto" Target="../media/hdphoto23.wdp"/><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6.png"/><Relationship Id="rId5" Type="http://schemas.microsoft.com/office/2007/relationships/hdphoto" Target="../media/hdphoto22.wdp"/><Relationship Id="rId4" Type="http://schemas.openxmlformats.org/officeDocument/2006/relationships/image" Target="../media/image75.png"/><Relationship Id="rId9" Type="http://schemas.microsoft.com/office/2007/relationships/hdphoto" Target="../media/hdphoto24.wdp"/></Relationships>
</file>

<file path=ppt/slides/_rels/slide21.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1.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0.png"/><Relationship Id="rId5" Type="http://schemas.microsoft.com/office/2007/relationships/hdphoto" Target="../media/hdphoto4.wdp"/><Relationship Id="rId4"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85.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8" Type="http://schemas.openxmlformats.org/officeDocument/2006/relationships/image" Target="../media/image89.png"/><Relationship Id="rId13" Type="http://schemas.microsoft.com/office/2007/relationships/hdphoto" Target="../media/hdphoto27.wdp"/><Relationship Id="rId3" Type="http://schemas.openxmlformats.org/officeDocument/2006/relationships/image" Target="../media/image74.png"/><Relationship Id="rId7" Type="http://schemas.microsoft.com/office/2007/relationships/hdphoto" Target="../media/hdphoto25.wdp"/><Relationship Id="rId12" Type="http://schemas.openxmlformats.org/officeDocument/2006/relationships/image" Target="../media/image92.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8.png"/><Relationship Id="rId11" Type="http://schemas.microsoft.com/office/2007/relationships/hdphoto" Target="../media/hdphoto26.wdp"/><Relationship Id="rId5" Type="http://schemas.openxmlformats.org/officeDocument/2006/relationships/image" Target="../media/image87.png"/><Relationship Id="rId10" Type="http://schemas.openxmlformats.org/officeDocument/2006/relationships/image" Target="../media/image91.png"/><Relationship Id="rId4" Type="http://schemas.microsoft.com/office/2007/relationships/hdphoto" Target="../media/hdphoto4.wdp"/><Relationship Id="rId9" Type="http://schemas.openxmlformats.org/officeDocument/2006/relationships/image" Target="../media/image90.png"/></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87.png"/></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26.xml.rels><?xml version="1.0" encoding="UTF-8" standalone="yes"?>
<Relationships xmlns="http://schemas.openxmlformats.org/package/2006/relationships"><Relationship Id="rId8" Type="http://schemas.openxmlformats.org/officeDocument/2006/relationships/image" Target="../media/image97.png"/><Relationship Id="rId3" Type="http://schemas.microsoft.com/office/2007/relationships/hdphoto" Target="../media/hdphoto4.wdp"/><Relationship Id="rId7" Type="http://schemas.openxmlformats.org/officeDocument/2006/relationships/image" Target="../media/image96.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95.png"/><Relationship Id="rId5" Type="http://schemas.microsoft.com/office/2007/relationships/hdphoto" Target="../media/hdphoto28.wdp"/><Relationship Id="rId4" Type="http://schemas.openxmlformats.org/officeDocument/2006/relationships/image" Target="../media/image94.png"/></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101.png"/><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3.png"/><Relationship Id="rId7" Type="http://schemas.openxmlformats.org/officeDocument/2006/relationships/image" Target="../media/image106.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microsoft.com/office/2007/relationships/hdphoto" Target="../media/hdphoto29.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7298975" y="5907185"/>
            <a:ext cx="4800260" cy="892552"/>
          </a:xfrm>
          <a:prstGeom prst="rect">
            <a:avLst/>
          </a:prstGeom>
          <a:noFill/>
        </p:spPr>
        <p:txBody>
          <a:bodyPr wrap="square" rtlCol="0" anchor="ctr">
            <a:spAutoFit/>
          </a:bodyPr>
          <a:lstStyle/>
          <a:p>
            <a:pPr algn="r"/>
            <a:r>
              <a:rPr lang="es-ES" sz="2000" b="1" dirty="0">
                <a:effectLst>
                  <a:outerShdw blurRad="38100" dist="38100" dir="2700000" algn="tl">
                    <a:srgbClr val="000000">
                      <a:alpha val="43137"/>
                    </a:srgbClr>
                  </a:outerShdw>
                </a:effectLst>
                <a:latin typeface="Ink Free" panose="03080402000500000000" pitchFamily="66" charset="0"/>
              </a:rPr>
              <a:t>Bioquímica Especialista</a:t>
            </a:r>
          </a:p>
          <a:p>
            <a:pPr algn="r"/>
            <a:r>
              <a:rPr lang="es-ES" sz="3200" b="1" dirty="0">
                <a:effectLst>
                  <a:outerShdw blurRad="38100" dist="38100" dir="2700000" algn="tl">
                    <a:srgbClr val="000000">
                      <a:alpha val="43137"/>
                    </a:srgbClr>
                  </a:outerShdw>
                </a:effectLst>
                <a:latin typeface="Ink Free" panose="03080402000500000000" pitchFamily="66" charset="0"/>
              </a:rPr>
              <a:t>Georgina Mariel Estrade</a:t>
            </a:r>
          </a:p>
        </p:txBody>
      </p:sp>
      <p:pic>
        <p:nvPicPr>
          <p:cNvPr id="2" name="Imagen 1">
            <a:extLst>
              <a:ext uri="{FF2B5EF4-FFF2-40B4-BE49-F238E27FC236}">
                <a16:creationId xmlns:a16="http://schemas.microsoft.com/office/drawing/2014/main" id="{23F9D8A7-D012-4BD1-8851-30C4B7C72B4E}"/>
              </a:ext>
            </a:extLst>
          </p:cNvPr>
          <p:cNvPicPr>
            <a:picLocks noChangeAspect="1"/>
          </p:cNvPicPr>
          <p:nvPr/>
        </p:nvPicPr>
        <p:blipFill>
          <a:blip r:embed="rId2"/>
          <a:stretch>
            <a:fillRect/>
          </a:stretch>
        </p:blipFill>
        <p:spPr>
          <a:xfrm>
            <a:off x="9073662" y="32590"/>
            <a:ext cx="3118338" cy="485200"/>
          </a:xfrm>
          <a:prstGeom prst="rect">
            <a:avLst/>
          </a:prstGeom>
        </p:spPr>
      </p:pic>
      <p:sp>
        <p:nvSpPr>
          <p:cNvPr id="4" name="Rectángulo 3">
            <a:extLst>
              <a:ext uri="{FF2B5EF4-FFF2-40B4-BE49-F238E27FC236}">
                <a16:creationId xmlns:a16="http://schemas.microsoft.com/office/drawing/2014/main" id="{3329DC3E-E1E2-4A04-9A59-EEF2452287A9}"/>
              </a:ext>
            </a:extLst>
          </p:cNvPr>
          <p:cNvSpPr/>
          <p:nvPr/>
        </p:nvSpPr>
        <p:spPr>
          <a:xfrm>
            <a:off x="134996" y="517790"/>
            <a:ext cx="8639312" cy="1077218"/>
          </a:xfrm>
          <a:prstGeom prst="rect">
            <a:avLst/>
          </a:prstGeom>
        </p:spPr>
        <p:txBody>
          <a:bodyPr wrap="square">
            <a:spAutoFit/>
          </a:bodyPr>
          <a:lstStyle/>
          <a:p>
            <a:r>
              <a:rPr lang="es-ES" sz="3200" b="1" dirty="0">
                <a:effectLst>
                  <a:outerShdw blurRad="38100" dist="38100" dir="2700000" algn="tl">
                    <a:srgbClr val="000000">
                      <a:alpha val="43137"/>
                    </a:srgbClr>
                  </a:outerShdw>
                </a:effectLst>
                <a:latin typeface="Segoe Script" panose="030B0504020000000003" pitchFamily="66" charset="0"/>
              </a:rPr>
              <a:t>DIPLOMADO: QUÍMICA APLICADA EN EL LABORATORIO DE RUTINA. </a:t>
            </a:r>
          </a:p>
        </p:txBody>
      </p:sp>
      <p:sp>
        <p:nvSpPr>
          <p:cNvPr id="7" name="Rectángulo 6">
            <a:extLst>
              <a:ext uri="{FF2B5EF4-FFF2-40B4-BE49-F238E27FC236}">
                <a16:creationId xmlns:a16="http://schemas.microsoft.com/office/drawing/2014/main" id="{C4C02D5B-21FC-4867-B3BE-9356E5253095}"/>
              </a:ext>
            </a:extLst>
          </p:cNvPr>
          <p:cNvSpPr/>
          <p:nvPr/>
        </p:nvSpPr>
        <p:spPr>
          <a:xfrm>
            <a:off x="522016" y="2472618"/>
            <a:ext cx="1547447" cy="369332"/>
          </a:xfrm>
          <a:prstGeom prst="rect">
            <a:avLst/>
          </a:prstGeom>
        </p:spPr>
        <p:txBody>
          <a:bodyPr wrap="square">
            <a:spAutoFit/>
          </a:bodyPr>
          <a:lstStyle/>
          <a:p>
            <a:pPr algn="just"/>
            <a:r>
              <a:rPr lang="es-ES" b="1" dirty="0">
                <a:effectLst>
                  <a:outerShdw blurRad="38100" dist="38100" dir="2700000" algn="tl">
                    <a:srgbClr val="000000">
                      <a:alpha val="43137"/>
                    </a:srgbClr>
                  </a:outerShdw>
                </a:effectLst>
                <a:latin typeface="Segoe Script" panose="030B0504020000000003" pitchFamily="66" charset="0"/>
                <a:ea typeface="Segoe UI Emoji" panose="020B0502040204020203" pitchFamily="34" charset="0"/>
              </a:rPr>
              <a:t>MÓDULO</a:t>
            </a:r>
            <a:r>
              <a:rPr lang="es-ES" b="1" dirty="0">
                <a:effectLst>
                  <a:outerShdw blurRad="38100" dist="38100" dir="2700000" algn="tl">
                    <a:srgbClr val="000000">
                      <a:alpha val="43137"/>
                    </a:srgbClr>
                  </a:outerShdw>
                </a:effectLst>
                <a:latin typeface="Segoe UI Emoji" panose="020B0502040204020203" pitchFamily="34" charset="0"/>
                <a:ea typeface="Segoe UI Emoji" panose="020B0502040204020203" pitchFamily="34" charset="0"/>
              </a:rPr>
              <a:t> 8</a:t>
            </a:r>
            <a:endParaRPr lang="es-AR" dirty="0">
              <a:effectLst>
                <a:outerShdw blurRad="38100" dist="38100" dir="2700000" algn="tl">
                  <a:srgbClr val="000000">
                    <a:alpha val="43137"/>
                  </a:srgbClr>
                </a:outerShdw>
              </a:effectLst>
              <a:latin typeface="Segoe UI Emoji" panose="020B0502040204020203" pitchFamily="34" charset="0"/>
              <a:ea typeface="Segoe UI Emoji" panose="020B0502040204020203" pitchFamily="34" charset="0"/>
            </a:endParaRPr>
          </a:p>
        </p:txBody>
      </p:sp>
      <p:sp>
        <p:nvSpPr>
          <p:cNvPr id="8" name="Rectángulo 7">
            <a:extLst>
              <a:ext uri="{FF2B5EF4-FFF2-40B4-BE49-F238E27FC236}">
                <a16:creationId xmlns:a16="http://schemas.microsoft.com/office/drawing/2014/main" id="{BABF43BF-333B-4E58-9D5F-65E8BD48D1C4}"/>
              </a:ext>
            </a:extLst>
          </p:cNvPr>
          <p:cNvSpPr/>
          <p:nvPr/>
        </p:nvSpPr>
        <p:spPr>
          <a:xfrm>
            <a:off x="752952" y="3326398"/>
            <a:ext cx="4800260" cy="830997"/>
          </a:xfrm>
          <a:prstGeom prst="rect">
            <a:avLst/>
          </a:prstGeom>
        </p:spPr>
        <p:txBody>
          <a:bodyPr wrap="square">
            <a:spAutoFit/>
          </a:bodyPr>
          <a:lstStyle/>
          <a:p>
            <a:pPr algn="ctr"/>
            <a:r>
              <a:rPr lang="es-AR" sz="2400" dirty="0">
                <a:latin typeface="Segoe Print" panose="02000600000000000000" pitchFamily="2" charset="0"/>
              </a:rPr>
              <a:t>El aporte del laboratorio de Química Clínica en Cáncer. </a:t>
            </a:r>
          </a:p>
        </p:txBody>
      </p:sp>
      <p:pic>
        <p:nvPicPr>
          <p:cNvPr id="3" name="Imagen 2">
            <a:extLst>
              <a:ext uri="{FF2B5EF4-FFF2-40B4-BE49-F238E27FC236}">
                <a16:creationId xmlns:a16="http://schemas.microsoft.com/office/drawing/2014/main" id="{6082816B-D6E8-40CC-A8CE-7221A48CE5E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Lst>
          </a:blip>
          <a:stretch>
            <a:fillRect/>
          </a:stretch>
        </p:blipFill>
        <p:spPr>
          <a:xfrm>
            <a:off x="6306165" y="2010928"/>
            <a:ext cx="5534994" cy="3107394"/>
          </a:xfrm>
          <a:prstGeom prst="rect">
            <a:avLst/>
          </a:prstGeom>
          <a:ln w="38100">
            <a:solidFill>
              <a:srgbClr val="7030A0"/>
            </a:solidFill>
          </a:ln>
        </p:spPr>
      </p:pic>
      <p:pic>
        <p:nvPicPr>
          <p:cNvPr id="3074" name="Picture 2" descr="113 mil resultados de imágenes, fotos de stock e ilustraciones libres de  regalías para Cinta del cáncer de pecho | Shutterstock">
            <a:extLst>
              <a:ext uri="{FF2B5EF4-FFF2-40B4-BE49-F238E27FC236}">
                <a16:creationId xmlns:a16="http://schemas.microsoft.com/office/drawing/2014/main" id="{A9D9B72D-A7B1-48AE-8ED7-66D23C4EED8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326" b="98140" l="3667" r="98500">
                        <a14:foregroundMark x1="3667" y1="85116" x2="17167" y2="25116"/>
                        <a14:foregroundMark x1="8833" y1="10233" x2="13500" y2="9302"/>
                        <a14:foregroundMark x1="3833" y1="25116" x2="3667" y2="26512"/>
                        <a14:foregroundMark x1="4167" y1="21860" x2="3667" y2="29767"/>
                        <a14:foregroundMark x1="4333" y1="16744" x2="3667" y2="35349"/>
                        <a14:foregroundMark x1="8333" y1="2326" x2="6667" y2="6512"/>
                        <a14:foregroundMark x1="20833" y1="84651" x2="33000" y2="95349"/>
                        <a14:foregroundMark x1="5667" y1="97209" x2="5667" y2="97209"/>
                        <a14:foregroundMark x1="29667" y1="98140" x2="29667" y2="98140"/>
                        <a14:foregroundMark x1="94667" y1="62791" x2="94667" y2="62791"/>
                        <a14:foregroundMark x1="98500" y1="54884" x2="98500" y2="54884"/>
                        <a14:backgroundMark x1="9833" y1="19535" x2="13000" y2="25116"/>
                        <a14:backgroundMark x1="24667" y1="18140" x2="35167" y2="18140"/>
                        <a14:backgroundMark x1="35167" y1="18140" x2="64833" y2="15349"/>
                        <a14:backgroundMark x1="64833" y1="15349" x2="89667" y2="15349"/>
                        <a14:backgroundMark x1="59833" y1="67907" x2="96833" y2="87907"/>
                        <a14:backgroundMark x1="96833" y1="87907" x2="98333" y2="70698"/>
                        <a14:backgroundMark x1="15333" y1="93953" x2="11167" y2="80465"/>
                        <a14:backgroundMark x1="3100" y1="97209" x2="1500" y2="93488"/>
                        <a14:backgroundMark x1="3500" y1="98140" x2="3100" y2="97209"/>
                        <a14:backgroundMark x1="3853" y1="16611" x2="4000" y2="9302"/>
                        <a14:backgroundMark x1="3000" y1="59070" x2="3477" y2="35296"/>
                        <a14:backgroundMark x1="4000" y1="9302" x2="4167" y2="8837"/>
                      </a14:backgroundRemoval>
                    </a14:imgEffect>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 y="4641843"/>
            <a:ext cx="7686261" cy="2184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47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3C6DB75-425D-49FB-B25F-BB07DDEAA52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Lst>
          </a:blip>
          <a:stretch>
            <a:fillRect/>
          </a:stretch>
        </p:blipFill>
        <p:spPr>
          <a:xfrm>
            <a:off x="192156" y="1077818"/>
            <a:ext cx="5414085" cy="5414085"/>
          </a:xfrm>
          <a:prstGeom prst="rect">
            <a:avLst/>
          </a:prstGeom>
        </p:spPr>
      </p:pic>
      <p:sp>
        <p:nvSpPr>
          <p:cNvPr id="4" name="Rectángulo 3">
            <a:extLst>
              <a:ext uri="{FF2B5EF4-FFF2-40B4-BE49-F238E27FC236}">
                <a16:creationId xmlns:a16="http://schemas.microsoft.com/office/drawing/2014/main" id="{3BC429AD-8ECA-4D50-A297-61E7B45BE73D}"/>
              </a:ext>
            </a:extLst>
          </p:cNvPr>
          <p:cNvSpPr/>
          <p:nvPr/>
        </p:nvSpPr>
        <p:spPr>
          <a:xfrm>
            <a:off x="96078" y="149731"/>
            <a:ext cx="5565913" cy="830997"/>
          </a:xfrm>
          <a:prstGeom prst="rect">
            <a:avLst/>
          </a:prstGeom>
        </p:spPr>
        <p:txBody>
          <a:bodyPr wrap="square">
            <a:spAutoFit/>
          </a:bodyPr>
          <a:lstStyle/>
          <a:p>
            <a:pPr algn="ctr"/>
            <a:r>
              <a:rPr lang="es-ES" sz="2400" b="1" dirty="0">
                <a:effectLst>
                  <a:outerShdw blurRad="38100" dist="38100" dir="2700000" algn="tl">
                    <a:srgbClr val="000000">
                      <a:alpha val="43137"/>
                    </a:srgbClr>
                  </a:outerShdw>
                </a:effectLst>
                <a:latin typeface="Segoe Script" panose="030B0504020000000003" pitchFamily="66" charset="0"/>
              </a:rPr>
              <a:t>¿Por qué es importante el aporte del laboratorio en oncología?</a:t>
            </a:r>
          </a:p>
        </p:txBody>
      </p:sp>
      <p:sp>
        <p:nvSpPr>
          <p:cNvPr id="11" name="Rectángulo 10">
            <a:extLst>
              <a:ext uri="{FF2B5EF4-FFF2-40B4-BE49-F238E27FC236}">
                <a16:creationId xmlns:a16="http://schemas.microsoft.com/office/drawing/2014/main" id="{0B1E7F4B-83CD-4C97-9DF6-2B81D341188D}"/>
              </a:ext>
            </a:extLst>
          </p:cNvPr>
          <p:cNvSpPr/>
          <p:nvPr/>
        </p:nvSpPr>
        <p:spPr>
          <a:xfrm>
            <a:off x="5661991" y="5099419"/>
            <a:ext cx="6393604" cy="1200329"/>
          </a:xfrm>
          <a:prstGeom prst="rect">
            <a:avLst/>
          </a:prstGeom>
        </p:spPr>
        <p:txBody>
          <a:bodyPr wrap="square">
            <a:spAutoFit/>
          </a:bodyPr>
          <a:lstStyle/>
          <a:p>
            <a:pPr algn="just"/>
            <a:r>
              <a:rPr lang="es-ES" dirty="0"/>
              <a:t>En este contexto, los </a:t>
            </a:r>
            <a:r>
              <a:rPr lang="es-ES" b="1" dirty="0">
                <a:effectLst>
                  <a:outerShdw blurRad="38100" dist="38100" dir="2700000" algn="tl">
                    <a:srgbClr val="000000">
                      <a:alpha val="43137"/>
                    </a:srgbClr>
                  </a:outerShdw>
                </a:effectLst>
              </a:rPr>
              <a:t>MARCADORES TUMORALES </a:t>
            </a:r>
            <a:r>
              <a:rPr lang="es-ES" dirty="0"/>
              <a:t>se consolidan como aliados valiosos: permiten </a:t>
            </a:r>
            <a:r>
              <a:rPr lang="es-ES" b="1" dirty="0"/>
              <a:t>anticipar diagnósticos</a:t>
            </a:r>
            <a:r>
              <a:rPr lang="es-ES" dirty="0"/>
              <a:t>, </a:t>
            </a:r>
            <a:r>
              <a:rPr lang="es-ES" b="1" dirty="0"/>
              <a:t>guiar tratamientos</a:t>
            </a:r>
            <a:r>
              <a:rPr lang="es-ES" dirty="0"/>
              <a:t>, </a:t>
            </a:r>
            <a:r>
              <a:rPr lang="es-ES" b="1" dirty="0"/>
              <a:t>monitorear la evolución del paciente </a:t>
            </a:r>
            <a:r>
              <a:rPr lang="es-ES" dirty="0"/>
              <a:t>y aportar </a:t>
            </a:r>
            <a:r>
              <a:rPr lang="es-ES" b="1" dirty="0"/>
              <a:t>información pronóstica </a:t>
            </a:r>
            <a:r>
              <a:rPr lang="es-ES" dirty="0"/>
              <a:t>útil para la toma de decisiones. </a:t>
            </a:r>
          </a:p>
        </p:txBody>
      </p:sp>
      <p:sp>
        <p:nvSpPr>
          <p:cNvPr id="12" name="Rectángulo 11">
            <a:extLst>
              <a:ext uri="{FF2B5EF4-FFF2-40B4-BE49-F238E27FC236}">
                <a16:creationId xmlns:a16="http://schemas.microsoft.com/office/drawing/2014/main" id="{7C2E1327-CEA4-46BD-96AD-38584A58B3B2}"/>
              </a:ext>
            </a:extLst>
          </p:cNvPr>
          <p:cNvSpPr/>
          <p:nvPr/>
        </p:nvSpPr>
        <p:spPr>
          <a:xfrm>
            <a:off x="5758069" y="665815"/>
            <a:ext cx="6096000" cy="2308324"/>
          </a:xfrm>
          <a:prstGeom prst="rect">
            <a:avLst/>
          </a:prstGeom>
          <a:solidFill>
            <a:srgbClr val="FF99FF"/>
          </a:solidFill>
          <a:ln>
            <a:solidFill>
              <a:srgbClr val="FF99CC"/>
            </a:solidFill>
          </a:ln>
        </p:spPr>
        <p:txBody>
          <a:bodyPr>
            <a:spAutoFit/>
          </a:bodyPr>
          <a:lstStyle/>
          <a:p>
            <a:pPr algn="just"/>
            <a:r>
              <a:rPr lang="es-ES" dirty="0"/>
              <a:t>Recibir un diagnóstico de cáncer es un fuerte impacto emocional y </a:t>
            </a:r>
            <a:r>
              <a:rPr lang="es-ES" dirty="0">
                <a:latin typeface="Google Sans"/>
              </a:rPr>
              <a:t>temer al cáncer puede ser el resultado de una experiencia traumática, como la vivencia familiar de una muerte por cáncer, o de una experiencia personal. </a:t>
            </a:r>
          </a:p>
          <a:p>
            <a:pPr algn="just"/>
            <a:endParaRPr lang="es-ES" dirty="0">
              <a:latin typeface="Google Sans"/>
            </a:endParaRPr>
          </a:p>
          <a:p>
            <a:pPr algn="just"/>
            <a:r>
              <a:rPr lang="es-ES" dirty="0">
                <a:latin typeface="Google Sans"/>
              </a:rPr>
              <a:t>Se asocia al dolor y sufrimiento por el desconocimiento sobre los síntomas, el pronóstico de la enfermedad, y los efectos del tratamiento.</a:t>
            </a:r>
          </a:p>
        </p:txBody>
      </p:sp>
      <p:pic>
        <p:nvPicPr>
          <p:cNvPr id="4098" name="Picture 2" descr="Imágenes de Cinta Cancer - Descarga gratuita en Freepik">
            <a:extLst>
              <a:ext uri="{FF2B5EF4-FFF2-40B4-BE49-F238E27FC236}">
                <a16:creationId xmlns:a16="http://schemas.microsoft.com/office/drawing/2014/main" id="{C949058B-D72A-4784-B09C-6954B1CE52F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648660" y="1"/>
            <a:ext cx="543339" cy="92953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335FABA2-AB55-4C89-8845-2307C1684E25}"/>
              </a:ext>
            </a:extLst>
          </p:cNvPr>
          <p:cNvSpPr/>
          <p:nvPr/>
        </p:nvSpPr>
        <p:spPr>
          <a:xfrm>
            <a:off x="5758069" y="3779598"/>
            <a:ext cx="6096000" cy="923330"/>
          </a:xfrm>
          <a:prstGeom prst="rect">
            <a:avLst/>
          </a:prstGeom>
        </p:spPr>
        <p:txBody>
          <a:bodyPr>
            <a:spAutoFit/>
          </a:bodyPr>
          <a:lstStyle/>
          <a:p>
            <a:pPr algn="just"/>
            <a:r>
              <a:rPr lang="es-ES" dirty="0"/>
              <a:t>La mayoría de los tumores no se detectan en etapas tempranas, lo que limita las oportunidades de un abordaje oportuno. </a:t>
            </a:r>
            <a:endParaRPr lang="es-AR" dirty="0"/>
          </a:p>
        </p:txBody>
      </p:sp>
    </p:spTree>
    <p:extLst>
      <p:ext uri="{BB962C8B-B14F-4D97-AF65-F5344CB8AC3E}">
        <p14:creationId xmlns:p14="http://schemas.microsoft.com/office/powerpoint/2010/main" val="3743311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7610AAB-EA65-443C-8F08-786571C14025}"/>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48492" y="492637"/>
            <a:ext cx="11423374" cy="6202017"/>
          </a:xfrm>
          <a:prstGeom prst="rect">
            <a:avLst/>
          </a:prstGeom>
        </p:spPr>
      </p:pic>
      <p:pic>
        <p:nvPicPr>
          <p:cNvPr id="4098" name="Picture 2" descr="Imágenes de Cinta Cancer - Descarga gratuita en Freepik">
            <a:extLst>
              <a:ext uri="{FF2B5EF4-FFF2-40B4-BE49-F238E27FC236}">
                <a16:creationId xmlns:a16="http://schemas.microsoft.com/office/drawing/2014/main" id="{C949058B-D72A-4784-B09C-6954B1CE52F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09512" y="0"/>
            <a:ext cx="675861" cy="115625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5423CD4B-76AC-486E-B204-BE469F83B80C}"/>
              </a:ext>
            </a:extLst>
          </p:cNvPr>
          <p:cNvSpPr txBox="1"/>
          <p:nvPr/>
        </p:nvSpPr>
        <p:spPr>
          <a:xfrm>
            <a:off x="10724323" y="157710"/>
            <a:ext cx="742120" cy="369332"/>
          </a:xfrm>
          <a:prstGeom prst="rect">
            <a:avLst/>
          </a:prstGeom>
          <a:noFill/>
        </p:spPr>
        <p:txBody>
          <a:bodyPr wrap="square" rtlCol="0">
            <a:spAutoFit/>
          </a:bodyPr>
          <a:lstStyle/>
          <a:p>
            <a:pPr algn="ctr"/>
            <a:r>
              <a:rPr lang="es-ES" dirty="0"/>
              <a:t>2022</a:t>
            </a:r>
            <a:endParaRPr lang="es-AR" dirty="0"/>
          </a:p>
        </p:txBody>
      </p:sp>
      <p:sp>
        <p:nvSpPr>
          <p:cNvPr id="2" name="Elipse 1">
            <a:extLst>
              <a:ext uri="{FF2B5EF4-FFF2-40B4-BE49-F238E27FC236}">
                <a16:creationId xmlns:a16="http://schemas.microsoft.com/office/drawing/2014/main" id="{FED9230D-3819-4ACA-B7BE-D675FC50A00A}"/>
              </a:ext>
            </a:extLst>
          </p:cNvPr>
          <p:cNvSpPr/>
          <p:nvPr/>
        </p:nvSpPr>
        <p:spPr>
          <a:xfrm>
            <a:off x="6244993" y="533232"/>
            <a:ext cx="901148" cy="801759"/>
          </a:xfrm>
          <a:prstGeom prst="ellipse">
            <a:avLst/>
          </a:prstGeom>
          <a:noFill/>
          <a:ln w="57150">
            <a:solidFill>
              <a:srgbClr val="AF3FA2"/>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5">
            <a:extLst>
              <a:ext uri="{FF2B5EF4-FFF2-40B4-BE49-F238E27FC236}">
                <a16:creationId xmlns:a16="http://schemas.microsoft.com/office/drawing/2014/main" id="{86813B8C-532F-4DCA-AA5A-06064C4D4D7D}"/>
              </a:ext>
            </a:extLst>
          </p:cNvPr>
          <p:cNvSpPr/>
          <p:nvPr/>
        </p:nvSpPr>
        <p:spPr>
          <a:xfrm>
            <a:off x="6026332" y="1325724"/>
            <a:ext cx="6096000" cy="646331"/>
          </a:xfrm>
          <a:prstGeom prst="rect">
            <a:avLst/>
          </a:prstGeom>
        </p:spPr>
        <p:txBody>
          <a:bodyPr>
            <a:spAutoFit/>
          </a:bodyPr>
          <a:lstStyle/>
          <a:p>
            <a:pPr algn="r"/>
            <a:r>
              <a:rPr lang="es-ES" dirty="0">
                <a:solidFill>
                  <a:srgbClr val="3C4245"/>
                </a:solidFill>
                <a:latin typeface="Noto Sans"/>
              </a:rPr>
              <a:t>El cáncer es la segunda causa de muerte en el mundo; ocasiono 9,9 millones de defunciones, o sea una de cada seis.</a:t>
            </a:r>
          </a:p>
        </p:txBody>
      </p:sp>
      <p:pic>
        <p:nvPicPr>
          <p:cNvPr id="13" name="Picture 2" descr="Imágenes de Cinta Cancer - Descarga gratuita en Freepik">
            <a:extLst>
              <a:ext uri="{FF2B5EF4-FFF2-40B4-BE49-F238E27FC236}">
                <a16:creationId xmlns:a16="http://schemas.microsoft.com/office/drawing/2014/main" id="{2E3FA949-10FC-4D61-ADB4-FAECC52D47C5}"/>
              </a:ext>
            </a:extLst>
          </p:cNvPr>
          <p:cNvPicPr>
            <a:picLocks noChangeAspect="1" noChangeArrowheads="1"/>
          </p:cNvPicPr>
          <p:nvPr/>
        </p:nvPicPr>
        <p:blipFill>
          <a:blip r:embed="rId6">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4F00E3EE-705A-4281-967D-355184AA7E01}"/>
              </a:ext>
            </a:extLst>
          </p:cNvPr>
          <p:cNvSpPr txBox="1"/>
          <p:nvPr/>
        </p:nvSpPr>
        <p:spPr>
          <a:xfrm>
            <a:off x="414130" y="123305"/>
            <a:ext cx="3640740"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Impacto en Salud Pública </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8" name="Imagen 17">
            <a:extLst>
              <a:ext uri="{FF2B5EF4-FFF2-40B4-BE49-F238E27FC236}">
                <a16:creationId xmlns:a16="http://schemas.microsoft.com/office/drawing/2014/main" id="{A01A97E9-A1E8-48E0-B297-902D2938853B}"/>
              </a:ext>
            </a:extLst>
          </p:cNvPr>
          <p:cNvPicPr>
            <a:picLocks noChangeAspect="1"/>
          </p:cNvPicPr>
          <p:nvPr/>
        </p:nvPicPr>
        <p:blipFill>
          <a:blip r:embed="rId7"/>
          <a:stretch>
            <a:fillRect/>
          </a:stretch>
        </p:blipFill>
        <p:spPr>
          <a:xfrm>
            <a:off x="7052757" y="129890"/>
            <a:ext cx="1389822" cy="435160"/>
          </a:xfrm>
          <a:prstGeom prst="rect">
            <a:avLst/>
          </a:prstGeom>
        </p:spPr>
      </p:pic>
      <p:pic>
        <p:nvPicPr>
          <p:cNvPr id="20" name="Imagen 19">
            <a:extLst>
              <a:ext uri="{FF2B5EF4-FFF2-40B4-BE49-F238E27FC236}">
                <a16:creationId xmlns:a16="http://schemas.microsoft.com/office/drawing/2014/main" id="{1D1FA124-DBD1-435E-B87D-D8673C471483}"/>
              </a:ext>
            </a:extLst>
          </p:cNvPr>
          <p:cNvPicPr>
            <a:picLocks noChangeAspect="1"/>
          </p:cNvPicPr>
          <p:nvPr/>
        </p:nvPicPr>
        <p:blipFill>
          <a:blip r:embed="rId8"/>
          <a:stretch>
            <a:fillRect/>
          </a:stretch>
        </p:blipFill>
        <p:spPr>
          <a:xfrm>
            <a:off x="3336468" y="1906667"/>
            <a:ext cx="8822401" cy="4935609"/>
          </a:xfrm>
          <a:prstGeom prst="rect">
            <a:avLst/>
          </a:prstGeom>
        </p:spPr>
      </p:pic>
      <p:sp>
        <p:nvSpPr>
          <p:cNvPr id="21" name="Rectángulo 20">
            <a:extLst>
              <a:ext uri="{FF2B5EF4-FFF2-40B4-BE49-F238E27FC236}">
                <a16:creationId xmlns:a16="http://schemas.microsoft.com/office/drawing/2014/main" id="{D792DF8C-D44D-4C52-9AD0-923BF3AA6FF4}"/>
              </a:ext>
            </a:extLst>
          </p:cNvPr>
          <p:cNvSpPr/>
          <p:nvPr/>
        </p:nvSpPr>
        <p:spPr>
          <a:xfrm>
            <a:off x="8415958" y="5949864"/>
            <a:ext cx="3742911" cy="830997"/>
          </a:xfrm>
          <a:prstGeom prst="rect">
            <a:avLst/>
          </a:prstGeom>
        </p:spPr>
        <p:txBody>
          <a:bodyPr wrap="square">
            <a:spAutoFit/>
          </a:bodyPr>
          <a:lstStyle/>
          <a:p>
            <a:pPr algn="just">
              <a:buFont typeface="Arial" panose="020B0604020202020204" pitchFamily="34" charset="0"/>
              <a:buChar char="•"/>
            </a:pPr>
            <a:r>
              <a:rPr lang="en-US" sz="1200" b="1" dirty="0">
                <a:solidFill>
                  <a:srgbClr val="2B3256"/>
                </a:solidFill>
                <a:latin typeface="Object Sans"/>
                <a:hlinkClick r:id="rId9"/>
              </a:rPr>
              <a:t>Cancer TODAY</a:t>
            </a:r>
            <a:r>
              <a:rPr lang="en-US" sz="1200" b="1" dirty="0">
                <a:solidFill>
                  <a:srgbClr val="2B3256"/>
                </a:solidFill>
                <a:latin typeface="Object Sans"/>
              </a:rPr>
              <a:t> | </a:t>
            </a:r>
            <a:r>
              <a:rPr lang="en-US" sz="1200" b="1" dirty="0">
                <a:solidFill>
                  <a:srgbClr val="2B3256"/>
                </a:solidFill>
                <a:latin typeface="Object Sans"/>
                <a:hlinkClick r:id="rId10"/>
              </a:rPr>
              <a:t>IARC</a:t>
            </a:r>
            <a:endParaRPr lang="en-US" sz="1200" dirty="0">
              <a:solidFill>
                <a:srgbClr val="2B3256"/>
              </a:solidFill>
              <a:latin typeface="Object Sans"/>
            </a:endParaRPr>
          </a:p>
          <a:p>
            <a:pPr algn="just">
              <a:buFont typeface="Arial" panose="020B0604020202020204" pitchFamily="34" charset="0"/>
              <a:buChar char="•"/>
            </a:pPr>
            <a:r>
              <a:rPr lang="en-US" sz="1200" dirty="0">
                <a:solidFill>
                  <a:srgbClr val="2B3256"/>
                </a:solidFill>
                <a:latin typeface="Object Sans"/>
                <a:hlinkClick r:id="rId11"/>
              </a:rPr>
              <a:t>https://gco.iarc.who.int/today</a:t>
            </a:r>
            <a:endParaRPr lang="en-US" sz="1200" dirty="0">
              <a:solidFill>
                <a:srgbClr val="2B3256"/>
              </a:solidFill>
              <a:latin typeface="Object Sans"/>
            </a:endParaRPr>
          </a:p>
          <a:p>
            <a:pPr algn="just">
              <a:buFont typeface="Arial" panose="020B0604020202020204" pitchFamily="34" charset="0"/>
              <a:buChar char="•"/>
            </a:pPr>
            <a:r>
              <a:rPr lang="en-US" sz="1200" b="1" dirty="0">
                <a:solidFill>
                  <a:srgbClr val="2B3256"/>
                </a:solidFill>
                <a:latin typeface="Object Sans"/>
              </a:rPr>
              <a:t>Data version</a:t>
            </a:r>
            <a:r>
              <a:rPr lang="en-US" sz="1200" dirty="0">
                <a:solidFill>
                  <a:srgbClr val="2B3256"/>
                </a:solidFill>
                <a:latin typeface="Object Sans"/>
              </a:rPr>
              <a:t>: </a:t>
            </a:r>
            <a:r>
              <a:rPr lang="en-US" sz="1200" dirty="0" err="1">
                <a:solidFill>
                  <a:srgbClr val="2B3256"/>
                </a:solidFill>
                <a:latin typeface="Object Sans"/>
              </a:rPr>
              <a:t>Globocan</a:t>
            </a:r>
            <a:r>
              <a:rPr lang="en-US" sz="1200" dirty="0">
                <a:solidFill>
                  <a:srgbClr val="2B3256"/>
                </a:solidFill>
                <a:latin typeface="Object Sans"/>
              </a:rPr>
              <a:t> 2022 (version 1.1) - 08.02.2024</a:t>
            </a:r>
          </a:p>
          <a:p>
            <a:pPr algn="just">
              <a:buFont typeface="Arial" panose="020B0604020202020204" pitchFamily="34" charset="0"/>
              <a:buChar char="•"/>
            </a:pPr>
            <a:r>
              <a:rPr lang="en-US" sz="1200" dirty="0">
                <a:solidFill>
                  <a:srgbClr val="2B3256"/>
                </a:solidFill>
                <a:latin typeface="Object Sans"/>
              </a:rPr>
              <a:t>© All Rights Reserved 2025</a:t>
            </a:r>
            <a:endParaRPr lang="en-US" sz="1200" b="0" i="0" dirty="0">
              <a:solidFill>
                <a:srgbClr val="2B3256"/>
              </a:solidFill>
              <a:effectLst/>
              <a:latin typeface="Object Sans"/>
            </a:endParaRPr>
          </a:p>
        </p:txBody>
      </p:sp>
      <p:pic>
        <p:nvPicPr>
          <p:cNvPr id="23" name="Imagen 22">
            <a:extLst>
              <a:ext uri="{FF2B5EF4-FFF2-40B4-BE49-F238E27FC236}">
                <a16:creationId xmlns:a16="http://schemas.microsoft.com/office/drawing/2014/main" id="{7B16D20D-ECD9-4945-8D8F-D599C07D1053}"/>
              </a:ext>
            </a:extLst>
          </p:cNvPr>
          <p:cNvPicPr>
            <a:picLocks noChangeAspect="1"/>
          </p:cNvPicPr>
          <p:nvPr/>
        </p:nvPicPr>
        <p:blipFill>
          <a:blip r:embed="rId12"/>
          <a:stretch>
            <a:fillRect/>
          </a:stretch>
        </p:blipFill>
        <p:spPr>
          <a:xfrm>
            <a:off x="8415958" y="5654589"/>
            <a:ext cx="2847975" cy="295275"/>
          </a:xfrm>
          <a:prstGeom prst="rect">
            <a:avLst/>
          </a:prstGeom>
        </p:spPr>
      </p:pic>
      <p:pic>
        <p:nvPicPr>
          <p:cNvPr id="22" name="Imagen 21">
            <a:extLst>
              <a:ext uri="{FF2B5EF4-FFF2-40B4-BE49-F238E27FC236}">
                <a16:creationId xmlns:a16="http://schemas.microsoft.com/office/drawing/2014/main" id="{11D35AF0-9ECA-4BC8-95DA-4778357022AD}"/>
              </a:ext>
            </a:extLst>
          </p:cNvPr>
          <p:cNvPicPr>
            <a:picLocks noChangeAspect="1"/>
          </p:cNvPicPr>
          <p:nvPr/>
        </p:nvPicPr>
        <p:blipFill>
          <a:blip r:embed="rId13"/>
          <a:stretch>
            <a:fillRect/>
          </a:stretch>
        </p:blipFill>
        <p:spPr>
          <a:xfrm>
            <a:off x="8580572" y="111795"/>
            <a:ext cx="2005758" cy="426757"/>
          </a:xfrm>
          <a:prstGeom prst="rect">
            <a:avLst/>
          </a:prstGeom>
        </p:spPr>
      </p:pic>
      <p:sp>
        <p:nvSpPr>
          <p:cNvPr id="15" name="CuadroTexto 14">
            <a:extLst>
              <a:ext uri="{FF2B5EF4-FFF2-40B4-BE49-F238E27FC236}">
                <a16:creationId xmlns:a16="http://schemas.microsoft.com/office/drawing/2014/main" id="{6A45F5FC-1545-4DF9-9AF9-BFEBE5EA3DEF}"/>
              </a:ext>
            </a:extLst>
          </p:cNvPr>
          <p:cNvSpPr txBox="1"/>
          <p:nvPr/>
        </p:nvSpPr>
        <p:spPr>
          <a:xfrm>
            <a:off x="3258017" y="5074267"/>
            <a:ext cx="1593706"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Mortalidad</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3" name="Imagen 2">
            <a:extLst>
              <a:ext uri="{FF2B5EF4-FFF2-40B4-BE49-F238E27FC236}">
                <a16:creationId xmlns:a16="http://schemas.microsoft.com/office/drawing/2014/main" id="{2E20BB36-3C5D-4155-A4E7-A3FBC8A9045C}"/>
              </a:ext>
            </a:extLst>
          </p:cNvPr>
          <p:cNvPicPr>
            <a:picLocks noChangeAspect="1"/>
          </p:cNvPicPr>
          <p:nvPr/>
        </p:nvPicPr>
        <p:blipFill>
          <a:blip r:embed="rId14"/>
          <a:stretch>
            <a:fillRect/>
          </a:stretch>
        </p:blipFill>
        <p:spPr>
          <a:xfrm>
            <a:off x="5569527" y="1239517"/>
            <a:ext cx="526473" cy="657088"/>
          </a:xfrm>
          <a:prstGeom prst="rect">
            <a:avLst/>
          </a:prstGeom>
        </p:spPr>
      </p:pic>
      <p:pic>
        <p:nvPicPr>
          <p:cNvPr id="4" name="Imagen 3">
            <a:extLst>
              <a:ext uri="{FF2B5EF4-FFF2-40B4-BE49-F238E27FC236}">
                <a16:creationId xmlns:a16="http://schemas.microsoft.com/office/drawing/2014/main" id="{BEB88595-D66A-4E78-8BF3-81A8F6AEC6EA}"/>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imgEffect>
                  </a14:imgLayer>
                </a14:imgProps>
              </a:ext>
            </a:extLst>
          </a:blip>
          <a:stretch>
            <a:fillRect/>
          </a:stretch>
        </p:blipFill>
        <p:spPr>
          <a:xfrm>
            <a:off x="3258017" y="4002705"/>
            <a:ext cx="1071562" cy="1071562"/>
          </a:xfrm>
          <a:prstGeom prst="rect">
            <a:avLst/>
          </a:prstGeom>
        </p:spPr>
      </p:pic>
    </p:spTree>
    <p:extLst>
      <p:ext uri="{BB962C8B-B14F-4D97-AF65-F5344CB8AC3E}">
        <p14:creationId xmlns:p14="http://schemas.microsoft.com/office/powerpoint/2010/main" val="2863531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4F00E3EE-705A-4281-967D-355184AA7E01}"/>
              </a:ext>
            </a:extLst>
          </p:cNvPr>
          <p:cNvSpPr txBox="1"/>
          <p:nvPr/>
        </p:nvSpPr>
        <p:spPr>
          <a:xfrm>
            <a:off x="414130" y="123305"/>
            <a:ext cx="3640740"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Impacto en Salud Pública </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2" name="Imagen 11">
            <a:extLst>
              <a:ext uri="{FF2B5EF4-FFF2-40B4-BE49-F238E27FC236}">
                <a16:creationId xmlns:a16="http://schemas.microsoft.com/office/drawing/2014/main" id="{07793860-BC25-468F-B13E-A6167C811F0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25778" y1="31556" x2="25778" y2="31556"/>
                        <a14:foregroundMark x1="31556" y1="52444" x2="38667" y2="66667"/>
                        <a14:foregroundMark x1="57333" y1="36444" x2="64889" y2="59111"/>
                        <a14:foregroundMark x1="64889" y1="59111" x2="64889" y2="59556"/>
                        <a14:foregroundMark x1="55556" y1="28444" x2="61778" y2="36000"/>
                        <a14:foregroundMark x1="44889" y1="20889" x2="44889" y2="20889"/>
                        <a14:foregroundMark x1="32000" y1="23111" x2="32000" y2="23111"/>
                        <a14:foregroundMark x1="63556" y1="27111" x2="63556" y2="27111"/>
                        <a14:foregroundMark x1="57333" y1="23111" x2="57333" y2="23111"/>
                        <a14:foregroundMark x1="63556" y1="23556" x2="63556" y2="23556"/>
                        <a14:foregroundMark x1="66667" y1="27111" x2="66667" y2="27111"/>
                        <a14:foregroundMark x1="71111" y1="39556" x2="76000" y2="47556"/>
                        <a14:foregroundMark x1="65333" y1="25333" x2="82222" y2="42667"/>
                        <a14:foregroundMark x1="82222" y1="42667" x2="82222" y2="47556"/>
                        <a14:foregroundMark x1="71111" y1="27111" x2="71111" y2="27111"/>
                        <a14:foregroundMark x1="73333" y1="31111" x2="73333" y2="31111"/>
                        <a14:foregroundMark x1="79111" y1="36000" x2="79111" y2="36000"/>
                        <a14:foregroundMark x1="77333" y1="32000" x2="77333" y2="32000"/>
                        <a14:foregroundMark x1="74222" y1="28444" x2="74222" y2="28444"/>
                        <a14:foregroundMark x1="59111" y1="19111" x2="77778" y2="32889"/>
                        <a14:foregroundMark x1="77778" y1="32889" x2="82222" y2="48889"/>
                        <a14:backgroundMark x1="8000" y1="20000" x2="26667" y2="8000"/>
                        <a14:backgroundMark x1="26667" y1="8000" x2="51111" y2="6222"/>
                        <a14:backgroundMark x1="51111" y1="6222" x2="73333" y2="8000"/>
                        <a14:backgroundMark x1="73333" y1="8000" x2="92000" y2="21778"/>
                        <a14:backgroundMark x1="92000" y1="21778" x2="96889" y2="45333"/>
                        <a14:backgroundMark x1="96889" y1="45333" x2="90667" y2="66667"/>
                        <a14:backgroundMark x1="90667" y1="66667" x2="78222" y2="85333"/>
                        <a14:backgroundMark x1="78222" y1="85333" x2="54667" y2="91556"/>
                        <a14:backgroundMark x1="54667" y1="91556" x2="32000" y2="90222"/>
                        <a14:backgroundMark x1="32000" y1="90222" x2="14667" y2="72000"/>
                        <a14:backgroundMark x1="14667" y1="72000" x2="8000" y2="20000"/>
                      </a14:backgroundRemoval>
                    </a14:imgEffect>
                  </a14:imgLayer>
                </a14:imgProps>
              </a:ext>
            </a:extLst>
          </a:blip>
          <a:srcRect l="11739" t="12880" r="13343"/>
          <a:stretch/>
        </p:blipFill>
        <p:spPr>
          <a:xfrm>
            <a:off x="6627" y="466205"/>
            <a:ext cx="1994451" cy="2319279"/>
          </a:xfrm>
          <a:prstGeom prst="rect">
            <a:avLst/>
          </a:prstGeom>
          <a:effectLst>
            <a:outerShdw blurRad="76200" dir="18900000" sy="23000" kx="-1200000" algn="bl" rotWithShape="0">
              <a:prstClr val="black">
                <a:alpha val="20000"/>
              </a:prstClr>
            </a:outerShdw>
          </a:effectLst>
        </p:spPr>
      </p:pic>
      <p:pic>
        <p:nvPicPr>
          <p:cNvPr id="17" name="Imagen 16">
            <a:extLst>
              <a:ext uri="{FF2B5EF4-FFF2-40B4-BE49-F238E27FC236}">
                <a16:creationId xmlns:a16="http://schemas.microsoft.com/office/drawing/2014/main" id="{A04B30CF-C066-4069-A56F-04038578B5F4}"/>
              </a:ext>
            </a:extLst>
          </p:cNvPr>
          <p:cNvPicPr>
            <a:picLocks noChangeAspect="1"/>
          </p:cNvPicPr>
          <p:nvPr/>
        </p:nvPicPr>
        <p:blipFill rotWithShape="1">
          <a:blip r:embed="rId4"/>
          <a:srcRect t="1596"/>
          <a:stretch/>
        </p:blipFill>
        <p:spPr>
          <a:xfrm>
            <a:off x="4054870" y="837478"/>
            <a:ext cx="8129352" cy="5913207"/>
          </a:xfrm>
          <a:prstGeom prst="rect">
            <a:avLst/>
          </a:prstGeom>
        </p:spPr>
      </p:pic>
      <p:pic>
        <p:nvPicPr>
          <p:cNvPr id="4098" name="Picture 2" descr="Imágenes de Cinta Cancer - Descarga gratuita en Freepik">
            <a:extLst>
              <a:ext uri="{FF2B5EF4-FFF2-40B4-BE49-F238E27FC236}">
                <a16:creationId xmlns:a16="http://schemas.microsoft.com/office/drawing/2014/main" id="{C949058B-D72A-4784-B09C-6954B1CE52F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09512" y="0"/>
            <a:ext cx="675861" cy="1156253"/>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E6FB49D5-066A-4B8A-97E3-16E708C683D9}"/>
              </a:ext>
            </a:extLst>
          </p:cNvPr>
          <p:cNvSpPr/>
          <p:nvPr/>
        </p:nvSpPr>
        <p:spPr>
          <a:xfrm>
            <a:off x="7778" y="5318658"/>
            <a:ext cx="3221724" cy="1477328"/>
          </a:xfrm>
          <a:prstGeom prst="rect">
            <a:avLst/>
          </a:prstGeom>
        </p:spPr>
        <p:txBody>
          <a:bodyPr wrap="square">
            <a:spAutoFit/>
          </a:bodyPr>
          <a:lstStyle/>
          <a:p>
            <a:r>
              <a:rPr lang="en-US" dirty="0"/>
              <a:t>Cancer TODAY | IARC - https://gco.iarc.who.int</a:t>
            </a:r>
          </a:p>
          <a:p>
            <a:r>
              <a:rPr lang="en-US" dirty="0"/>
              <a:t>Data version: </a:t>
            </a:r>
            <a:r>
              <a:rPr lang="en-US" dirty="0" err="1"/>
              <a:t>Globocan</a:t>
            </a:r>
            <a:r>
              <a:rPr lang="en-US" dirty="0"/>
              <a:t> 2022 (version 1.1) - 08.02.2024</a:t>
            </a:r>
          </a:p>
          <a:p>
            <a:r>
              <a:rPr lang="en-US" dirty="0"/>
              <a:t>© All Rights Reserved 2025</a:t>
            </a:r>
          </a:p>
        </p:txBody>
      </p:sp>
      <p:pic>
        <p:nvPicPr>
          <p:cNvPr id="19" name="Imagen 18">
            <a:extLst>
              <a:ext uri="{FF2B5EF4-FFF2-40B4-BE49-F238E27FC236}">
                <a16:creationId xmlns:a16="http://schemas.microsoft.com/office/drawing/2014/main" id="{C253A71D-985D-4DE0-B6D4-244D3469DD52}"/>
              </a:ext>
            </a:extLst>
          </p:cNvPr>
          <p:cNvPicPr>
            <a:picLocks noChangeAspect="1"/>
          </p:cNvPicPr>
          <p:nvPr/>
        </p:nvPicPr>
        <p:blipFill>
          <a:blip r:embed="rId7"/>
          <a:stretch>
            <a:fillRect/>
          </a:stretch>
        </p:blipFill>
        <p:spPr>
          <a:xfrm>
            <a:off x="6473470" y="64012"/>
            <a:ext cx="4010025" cy="857250"/>
          </a:xfrm>
          <a:prstGeom prst="rect">
            <a:avLst/>
          </a:prstGeom>
        </p:spPr>
      </p:pic>
      <p:sp>
        <p:nvSpPr>
          <p:cNvPr id="10" name="Rectángulo 9">
            <a:extLst>
              <a:ext uri="{FF2B5EF4-FFF2-40B4-BE49-F238E27FC236}">
                <a16:creationId xmlns:a16="http://schemas.microsoft.com/office/drawing/2014/main" id="{0C10B161-A370-440A-B999-2D695655E97B}"/>
              </a:ext>
            </a:extLst>
          </p:cNvPr>
          <p:cNvSpPr/>
          <p:nvPr/>
        </p:nvSpPr>
        <p:spPr>
          <a:xfrm>
            <a:off x="212034" y="2785484"/>
            <a:ext cx="3221724" cy="1200329"/>
          </a:xfrm>
          <a:prstGeom prst="rect">
            <a:avLst/>
          </a:prstGeom>
        </p:spPr>
        <p:txBody>
          <a:bodyPr wrap="square">
            <a:spAutoFit/>
          </a:bodyPr>
          <a:lstStyle/>
          <a:p>
            <a:r>
              <a:rPr lang="en-US" b="1" dirty="0">
                <a:solidFill>
                  <a:srgbClr val="303153"/>
                </a:solidFill>
                <a:latin typeface="Object Sans"/>
              </a:rPr>
              <a:t>Absolute numbers, Incidence, Both sexes, in 2022</a:t>
            </a:r>
            <a:br>
              <a:rPr lang="en-US" dirty="0">
                <a:solidFill>
                  <a:srgbClr val="000000"/>
                </a:solidFill>
                <a:latin typeface="Object Sans"/>
              </a:rPr>
            </a:br>
            <a:r>
              <a:rPr lang="en-US" dirty="0">
                <a:solidFill>
                  <a:srgbClr val="303153"/>
                </a:solidFill>
                <a:latin typeface="Object Sans"/>
              </a:rPr>
              <a:t>All cancers</a:t>
            </a:r>
            <a:br>
              <a:rPr lang="en-US" dirty="0">
                <a:solidFill>
                  <a:srgbClr val="000000"/>
                </a:solidFill>
                <a:latin typeface="Object Sans"/>
              </a:rPr>
            </a:br>
            <a:r>
              <a:rPr lang="en-US" i="1" dirty="0">
                <a:solidFill>
                  <a:srgbClr val="5C5C5C"/>
                </a:solidFill>
                <a:latin typeface="Object Sans"/>
              </a:rPr>
              <a:t>Continents</a:t>
            </a:r>
            <a:endParaRPr lang="en-US" b="0" i="0" dirty="0">
              <a:solidFill>
                <a:srgbClr val="000000"/>
              </a:solidFill>
              <a:effectLst/>
              <a:latin typeface="Object Sans"/>
            </a:endParaRPr>
          </a:p>
        </p:txBody>
      </p:sp>
      <p:sp>
        <p:nvSpPr>
          <p:cNvPr id="11" name="CuadroTexto 10">
            <a:extLst>
              <a:ext uri="{FF2B5EF4-FFF2-40B4-BE49-F238E27FC236}">
                <a16:creationId xmlns:a16="http://schemas.microsoft.com/office/drawing/2014/main" id="{F1C3369E-78C5-49D1-BA23-E7267CC55033}"/>
              </a:ext>
            </a:extLst>
          </p:cNvPr>
          <p:cNvSpPr txBox="1"/>
          <p:nvPr/>
        </p:nvSpPr>
        <p:spPr>
          <a:xfrm>
            <a:off x="2227036" y="1205226"/>
            <a:ext cx="1500732"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Incidencia</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5" name="Picture 2" descr="Imágenes de Cinta Cancer - Descarga gratuita en Freepik">
            <a:extLst>
              <a:ext uri="{FF2B5EF4-FFF2-40B4-BE49-F238E27FC236}">
                <a16:creationId xmlns:a16="http://schemas.microsoft.com/office/drawing/2014/main" id="{98E13339-1DE7-49F6-9C13-06C891C13D5A}"/>
              </a:ext>
            </a:extLst>
          </p:cNvPr>
          <p:cNvPicPr>
            <a:picLocks noChangeAspect="1" noChangeArrowheads="1"/>
          </p:cNvPicPr>
          <p:nvPr/>
        </p:nvPicPr>
        <p:blipFill>
          <a:blip r:embed="rId8">
            <a:extLst>
              <a:ext uri="{BEBA8EAE-BF5A-486C-A8C5-ECC9F3942E4B}">
                <a14:imgProps xmlns:a14="http://schemas.microsoft.com/office/drawing/2010/main">
                  <a14:imgLayer r:embed="rId6">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59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6EDC092-1921-4941-AC84-528E3EAB2881}"/>
              </a:ext>
            </a:extLst>
          </p:cNvPr>
          <p:cNvPicPr>
            <a:picLocks noChangeAspect="1"/>
          </p:cNvPicPr>
          <p:nvPr/>
        </p:nvPicPr>
        <p:blipFill>
          <a:blip r:embed="rId2"/>
          <a:stretch>
            <a:fillRect/>
          </a:stretch>
        </p:blipFill>
        <p:spPr>
          <a:xfrm>
            <a:off x="4741033" y="703904"/>
            <a:ext cx="6658614" cy="6096524"/>
          </a:xfrm>
          <a:prstGeom prst="rect">
            <a:avLst/>
          </a:prstGeom>
        </p:spPr>
      </p:pic>
      <p:sp>
        <p:nvSpPr>
          <p:cNvPr id="8" name="Rectángulo 7">
            <a:extLst>
              <a:ext uri="{FF2B5EF4-FFF2-40B4-BE49-F238E27FC236}">
                <a16:creationId xmlns:a16="http://schemas.microsoft.com/office/drawing/2014/main" id="{21A7A4BF-892E-4D1C-A2DD-CD3B957D7782}"/>
              </a:ext>
            </a:extLst>
          </p:cNvPr>
          <p:cNvSpPr/>
          <p:nvPr/>
        </p:nvSpPr>
        <p:spPr>
          <a:xfrm>
            <a:off x="9921224" y="2002125"/>
            <a:ext cx="1652087" cy="3416320"/>
          </a:xfrm>
          <a:prstGeom prst="rect">
            <a:avLst/>
          </a:prstGeom>
          <a:ln w="38100">
            <a:solidFill>
              <a:srgbClr val="AF3FA2"/>
            </a:solidFill>
          </a:ln>
        </p:spPr>
        <p:txBody>
          <a:bodyPr wrap="square">
            <a:spAutoFit/>
          </a:bodyPr>
          <a:lstStyle/>
          <a:p>
            <a:pPr algn="ctr"/>
            <a:r>
              <a:rPr lang="es-ES" dirty="0"/>
              <a:t>Se proyecta que hacia 2050 aumentarán a más de 35 millones los casos nuevos, y las muertes a más de 18 millones, un incremento del ≈77 % respecto a 2022 </a:t>
            </a:r>
            <a:endParaRPr lang="es-AR" dirty="0"/>
          </a:p>
        </p:txBody>
      </p:sp>
      <p:sp>
        <p:nvSpPr>
          <p:cNvPr id="10" name="CuadroTexto 9">
            <a:extLst>
              <a:ext uri="{FF2B5EF4-FFF2-40B4-BE49-F238E27FC236}">
                <a16:creationId xmlns:a16="http://schemas.microsoft.com/office/drawing/2014/main" id="{68DDD9DF-99E4-4C54-B9BA-160D25F57EDA}"/>
              </a:ext>
            </a:extLst>
          </p:cNvPr>
          <p:cNvSpPr txBox="1"/>
          <p:nvPr/>
        </p:nvSpPr>
        <p:spPr>
          <a:xfrm>
            <a:off x="414130" y="123305"/>
            <a:ext cx="3640740"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Impacto en Salud Pública </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1" name="Rectángulo 10">
            <a:extLst>
              <a:ext uri="{FF2B5EF4-FFF2-40B4-BE49-F238E27FC236}">
                <a16:creationId xmlns:a16="http://schemas.microsoft.com/office/drawing/2014/main" id="{9557113E-742F-4D57-B79E-875A925E3790}"/>
              </a:ext>
            </a:extLst>
          </p:cNvPr>
          <p:cNvSpPr/>
          <p:nvPr/>
        </p:nvSpPr>
        <p:spPr>
          <a:xfrm>
            <a:off x="142393" y="505069"/>
            <a:ext cx="3095719" cy="369332"/>
          </a:xfrm>
          <a:prstGeom prst="rect">
            <a:avLst/>
          </a:prstGeom>
        </p:spPr>
        <p:txBody>
          <a:bodyPr wrap="none">
            <a:spAutoFit/>
          </a:bodyPr>
          <a:lstStyle/>
          <a:p>
            <a:r>
              <a:rPr lang="es-ES" b="1" dirty="0">
                <a:effectLst>
                  <a:outerShdw blurRad="38100" dist="38100" dir="2700000" algn="tl">
                    <a:srgbClr val="000000">
                      <a:alpha val="43137"/>
                    </a:srgbClr>
                  </a:outerShdw>
                </a:effectLst>
                <a:latin typeface="Segoe Script" panose="030B0504020000000003" pitchFamily="66" charset="0"/>
              </a:rPr>
              <a:t>Región de las Américas</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2" name="Picture 2" descr="Imágenes de Cinta Cancer - Descarga gratuita en Freepik">
            <a:extLst>
              <a:ext uri="{FF2B5EF4-FFF2-40B4-BE49-F238E27FC236}">
                <a16:creationId xmlns:a16="http://schemas.microsoft.com/office/drawing/2014/main" id="{5DC9A05E-F854-4F89-8708-555FAAA3487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16139" y="0"/>
            <a:ext cx="675861" cy="1156253"/>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9703602F-A588-4595-BE97-FB2FD3595BEF}"/>
              </a:ext>
            </a:extLst>
          </p:cNvPr>
          <p:cNvPicPr>
            <a:picLocks noChangeAspect="1"/>
          </p:cNvPicPr>
          <p:nvPr/>
        </p:nvPicPr>
        <p:blipFill>
          <a:blip r:embed="rId5"/>
          <a:stretch>
            <a:fillRect/>
          </a:stretch>
        </p:blipFill>
        <p:spPr>
          <a:xfrm>
            <a:off x="9636336" y="6278725"/>
            <a:ext cx="2440409" cy="521703"/>
          </a:xfrm>
          <a:prstGeom prst="rect">
            <a:avLst/>
          </a:prstGeom>
        </p:spPr>
      </p:pic>
      <p:sp>
        <p:nvSpPr>
          <p:cNvPr id="2" name="Rectángulo 1">
            <a:extLst>
              <a:ext uri="{FF2B5EF4-FFF2-40B4-BE49-F238E27FC236}">
                <a16:creationId xmlns:a16="http://schemas.microsoft.com/office/drawing/2014/main" id="{84BBCC0C-CCBE-4185-A609-C3A1A17D3E13}"/>
              </a:ext>
            </a:extLst>
          </p:cNvPr>
          <p:cNvSpPr/>
          <p:nvPr/>
        </p:nvSpPr>
        <p:spPr>
          <a:xfrm>
            <a:off x="4167495" y="435404"/>
            <a:ext cx="3969637" cy="738664"/>
          </a:xfrm>
          <a:prstGeom prst="rect">
            <a:avLst/>
          </a:prstGeom>
        </p:spPr>
        <p:txBody>
          <a:bodyPr wrap="square">
            <a:spAutoFit/>
          </a:bodyPr>
          <a:lstStyle/>
          <a:p>
            <a:r>
              <a:rPr lang="es-ES" sz="1400" b="1" dirty="0">
                <a:solidFill>
                  <a:srgbClr val="303153"/>
                </a:solidFill>
                <a:latin typeface="Object Sans"/>
              </a:rPr>
              <a:t>Incidencia y mortalidad ambos sexos, en 2022</a:t>
            </a:r>
            <a:br>
              <a:rPr lang="es-ES" sz="1400" dirty="0">
                <a:solidFill>
                  <a:srgbClr val="000000"/>
                </a:solidFill>
                <a:latin typeface="Object Sans"/>
              </a:rPr>
            </a:br>
            <a:r>
              <a:rPr lang="es-ES" sz="1400" dirty="0">
                <a:solidFill>
                  <a:srgbClr val="303153"/>
                </a:solidFill>
                <a:latin typeface="Object Sans"/>
              </a:rPr>
              <a:t>Región de las Américas de la OMS (OPS)</a:t>
            </a:r>
            <a:br>
              <a:rPr lang="es-ES" sz="1400" dirty="0">
                <a:solidFill>
                  <a:srgbClr val="000000"/>
                </a:solidFill>
                <a:latin typeface="Object Sans"/>
              </a:rPr>
            </a:br>
            <a:r>
              <a:rPr lang="es-ES" sz="1400" i="1" dirty="0">
                <a:solidFill>
                  <a:srgbClr val="5C5C5C"/>
                </a:solidFill>
                <a:latin typeface="Object Sans"/>
              </a:rPr>
              <a:t>(15 principales sitios de cáncer)</a:t>
            </a:r>
            <a:endParaRPr lang="es-ES" sz="1400" b="0" i="0" dirty="0">
              <a:solidFill>
                <a:srgbClr val="000000"/>
              </a:solidFill>
              <a:effectLst/>
              <a:latin typeface="Object Sans"/>
            </a:endParaRPr>
          </a:p>
        </p:txBody>
      </p:sp>
      <p:pic>
        <p:nvPicPr>
          <p:cNvPr id="6" name="Imagen 5">
            <a:extLst>
              <a:ext uri="{FF2B5EF4-FFF2-40B4-BE49-F238E27FC236}">
                <a16:creationId xmlns:a16="http://schemas.microsoft.com/office/drawing/2014/main" id="{36268914-6C57-4C2C-BFA4-DB29BBD43806}"/>
              </a:ext>
            </a:extLst>
          </p:cNvPr>
          <p:cNvPicPr>
            <a:picLocks noChangeAspect="1"/>
          </p:cNvPicPr>
          <p:nvPr/>
        </p:nvPicPr>
        <p:blipFill>
          <a:blip r:embed="rId6">
            <a:duotone>
              <a:srgbClr val="4472C4">
                <a:shade val="45000"/>
                <a:satMod val="135000"/>
              </a:srgbClr>
              <a:prstClr val="white"/>
            </a:duotone>
            <a:extLst>
              <a:ext uri="{BEBA8EAE-BF5A-486C-A8C5-ECC9F3942E4B}">
                <a14:imgProps xmlns:a14="http://schemas.microsoft.com/office/drawing/2010/main">
                  <a14:imgLayer r:embed="rId7">
                    <a14:imgEffect>
                      <a14:backgroundRemoval t="2667" b="96444" l="2667" r="96889">
                        <a14:foregroundMark x1="52000" y1="11556" x2="35111" y2="31556"/>
                        <a14:foregroundMark x1="35111" y1="31556" x2="35111" y2="42667"/>
                        <a14:foregroundMark x1="57778" y1="5778" x2="77333" y2="16444"/>
                        <a14:foregroundMark x1="77333" y1="16444" x2="87556" y2="27556"/>
                        <a14:foregroundMark x1="92889" y1="31556" x2="95111" y2="52444"/>
                        <a14:foregroundMark x1="65333" y1="22667" x2="72889" y2="44444"/>
                        <a14:foregroundMark x1="72889" y1="44444" x2="84444" y2="60000"/>
                        <a14:foregroundMark x1="76000" y1="25333" x2="87556" y2="48889"/>
                        <a14:foregroundMark x1="87556" y1="48889" x2="84000" y2="72889"/>
                        <a14:foregroundMark x1="84000" y1="72889" x2="69778" y2="90222"/>
                        <a14:foregroundMark x1="69778" y1="90222" x2="48000" y2="95556"/>
                        <a14:foregroundMark x1="48000" y1="95556" x2="27111" y2="88444"/>
                        <a14:foregroundMark x1="27111" y1="88444" x2="12889" y2="69778"/>
                        <a14:foregroundMark x1="12889" y1="69778" x2="4889" y2="48444"/>
                        <a14:foregroundMark x1="4889" y1="48444" x2="9333" y2="25778"/>
                        <a14:foregroundMark x1="9333" y1="25778" x2="19111" y2="51111"/>
                        <a14:foregroundMark x1="19111" y1="51111" x2="18222" y2="80000"/>
                        <a14:foregroundMark x1="18222" y1="80000" x2="44000" y2="68889"/>
                        <a14:foregroundMark x1="44000" y1="68889" x2="41778" y2="45333"/>
                        <a14:foregroundMark x1="41778" y1="45333" x2="33778" y2="69333"/>
                        <a14:foregroundMark x1="33778" y1="69333" x2="48889" y2="50667"/>
                        <a14:foregroundMark x1="48889" y1="50667" x2="32889" y2="68444"/>
                        <a14:foregroundMark x1="32889" y1="68444" x2="55556" y2="74222"/>
                        <a14:foregroundMark x1="55556" y1="74222" x2="72889" y2="52889"/>
                        <a14:foregroundMark x1="72889" y1="52889" x2="59111" y2="31556"/>
                        <a14:foregroundMark x1="59111" y1="31556" x2="44000" y2="57333"/>
                        <a14:foregroundMark x1="44000" y1="57333" x2="81778" y2="36889"/>
                        <a14:foregroundMark x1="2667" y1="41778" x2="2667" y2="41778"/>
                        <a14:foregroundMark x1="38222" y1="4889" x2="38222" y2="4889"/>
                        <a14:foregroundMark x1="41778" y1="3111" x2="41778" y2="3111"/>
                        <a14:foregroundMark x1="80889" y1="12000" x2="89333" y2="21778"/>
                        <a14:foregroundMark x1="97333" y1="40000" x2="97333" y2="58222"/>
                        <a14:foregroundMark x1="39556" y1="38667" x2="49333" y2="48444"/>
                        <a14:foregroundMark x1="22667" y1="9778" x2="22667" y2="9778"/>
                        <a14:foregroundMark x1="28889" y1="5778" x2="28889" y2="5778"/>
                        <a14:foregroundMark x1="27556" y1="6222" x2="27556" y2="6222"/>
                        <a14:foregroundMark x1="45333" y1="96444" x2="45333" y2="96444"/>
                        <a14:backgroundMark x1="12000" y1="9778" x2="12000" y2="9778"/>
                      </a14:backgroundRemoval>
                    </a14:imgEffect>
                  </a14:imgLayer>
                </a14:imgProps>
              </a:ext>
            </a:extLst>
          </a:blip>
          <a:stretch>
            <a:fillRect/>
          </a:stretch>
        </p:blipFill>
        <p:spPr>
          <a:xfrm>
            <a:off x="618689" y="918547"/>
            <a:ext cx="2143125" cy="2143125"/>
          </a:xfrm>
          <a:prstGeom prst="rect">
            <a:avLst/>
          </a:prstGeom>
          <a:effectLst>
            <a:outerShdw blurRad="76200" dir="18900000" sy="23000" kx="-1200000" algn="bl" rotWithShape="0">
              <a:prstClr val="black">
                <a:alpha val="20000"/>
              </a:prstClr>
            </a:outerShdw>
          </a:effectLst>
        </p:spPr>
      </p:pic>
      <p:sp>
        <p:nvSpPr>
          <p:cNvPr id="18" name="Rectángulo 17">
            <a:extLst>
              <a:ext uri="{FF2B5EF4-FFF2-40B4-BE49-F238E27FC236}">
                <a16:creationId xmlns:a16="http://schemas.microsoft.com/office/drawing/2014/main" id="{496BC3A4-8841-42FA-A1F2-B1CFEF0E570D}"/>
              </a:ext>
            </a:extLst>
          </p:cNvPr>
          <p:cNvSpPr/>
          <p:nvPr/>
        </p:nvSpPr>
        <p:spPr>
          <a:xfrm>
            <a:off x="142393" y="3627050"/>
            <a:ext cx="3921542" cy="1384995"/>
          </a:xfrm>
          <a:prstGeom prst="rect">
            <a:avLst/>
          </a:prstGeom>
          <a:ln>
            <a:solidFill>
              <a:srgbClr val="7030A0"/>
            </a:solidFill>
          </a:ln>
        </p:spPr>
        <p:txBody>
          <a:bodyPr wrap="square">
            <a:spAutoFit/>
          </a:bodyPr>
          <a:lstStyle/>
          <a:p>
            <a:pPr algn="ctr"/>
            <a:r>
              <a:rPr lang="es-ES" sz="1400" b="1" dirty="0"/>
              <a:t>Cáncer de pulmón y colorrectal</a:t>
            </a:r>
            <a:endParaRPr lang="es-ES" sz="1400" dirty="0"/>
          </a:p>
          <a:p>
            <a:pPr algn="ctr"/>
            <a:r>
              <a:rPr lang="es-ES" sz="1400" dirty="0"/>
              <a:t>Menos frecuentes que mama/próstata, pero con una mortalidad mucho más alta en proporción.</a:t>
            </a:r>
          </a:p>
          <a:p>
            <a:pPr algn="ctr"/>
            <a:r>
              <a:rPr lang="es-ES" sz="1400" dirty="0"/>
              <a:t>Indican la necesidad de estrategias más agresivas de detección temprana y control de factores de riesgo.</a:t>
            </a:r>
          </a:p>
        </p:txBody>
      </p:sp>
      <p:sp>
        <p:nvSpPr>
          <p:cNvPr id="19" name="Rectángulo 18">
            <a:extLst>
              <a:ext uri="{FF2B5EF4-FFF2-40B4-BE49-F238E27FC236}">
                <a16:creationId xmlns:a16="http://schemas.microsoft.com/office/drawing/2014/main" id="{F05B493F-AE93-44BB-B688-097F043AA61D}"/>
              </a:ext>
            </a:extLst>
          </p:cNvPr>
          <p:cNvSpPr/>
          <p:nvPr/>
        </p:nvSpPr>
        <p:spPr>
          <a:xfrm>
            <a:off x="119654" y="5134257"/>
            <a:ext cx="3944281" cy="1384995"/>
          </a:xfrm>
          <a:prstGeom prst="rect">
            <a:avLst/>
          </a:prstGeom>
          <a:ln>
            <a:solidFill>
              <a:srgbClr val="7030A0"/>
            </a:solidFill>
          </a:ln>
        </p:spPr>
        <p:txBody>
          <a:bodyPr wrap="square">
            <a:spAutoFit/>
          </a:bodyPr>
          <a:lstStyle/>
          <a:p>
            <a:pPr algn="ctr"/>
            <a:r>
              <a:rPr lang="es-ES" sz="1400" b="1" dirty="0"/>
              <a:t>Cáncer cervicouterino</a:t>
            </a:r>
            <a:endParaRPr lang="es-ES" sz="1400" dirty="0"/>
          </a:p>
          <a:p>
            <a:pPr algn="ctr"/>
            <a:r>
              <a:rPr lang="es-ES" sz="1400" dirty="0"/>
              <a:t>Aunque tiene una incidencia moderada, su mortalidad sigue siendo alta en mujeres, especialmente en países de ingresos bajos o con baja cobertura de tamizaje (como Papanicolaou o HPV). Refleja inequidades en acceso y prevención.</a:t>
            </a:r>
          </a:p>
        </p:txBody>
      </p:sp>
      <p:pic>
        <p:nvPicPr>
          <p:cNvPr id="20" name="Imagen 19">
            <a:extLst>
              <a:ext uri="{FF2B5EF4-FFF2-40B4-BE49-F238E27FC236}">
                <a16:creationId xmlns:a16="http://schemas.microsoft.com/office/drawing/2014/main" id="{BC1BE639-B35B-442A-AF3C-8638159F2757}"/>
              </a:ext>
            </a:extLst>
          </p:cNvPr>
          <p:cNvPicPr>
            <a:picLocks noChangeAspect="1"/>
          </p:cNvPicPr>
          <p:nvPr/>
        </p:nvPicPr>
        <p:blipFill rotWithShape="1">
          <a:blip r:embed="rId8"/>
          <a:srcRect l="24120" t="14270" r="20957" b="28650"/>
          <a:stretch/>
        </p:blipFill>
        <p:spPr>
          <a:xfrm>
            <a:off x="82799" y="3230950"/>
            <a:ext cx="619893" cy="644237"/>
          </a:xfrm>
          <a:prstGeom prst="ellipse">
            <a:avLst/>
          </a:prstGeom>
          <a:effectLst>
            <a:outerShdw blurRad="76200" dir="18900000" sy="23000" kx="-1200000" algn="bl" rotWithShape="0">
              <a:prstClr val="black">
                <a:alpha val="20000"/>
              </a:prstClr>
            </a:outerShdw>
          </a:effectLst>
        </p:spPr>
      </p:pic>
      <p:pic>
        <p:nvPicPr>
          <p:cNvPr id="21" name="Imagen 20">
            <a:extLst>
              <a:ext uri="{FF2B5EF4-FFF2-40B4-BE49-F238E27FC236}">
                <a16:creationId xmlns:a16="http://schemas.microsoft.com/office/drawing/2014/main" id="{9D4F6010-C734-445A-9461-4EE630C12794}"/>
              </a:ext>
            </a:extLst>
          </p:cNvPr>
          <p:cNvPicPr>
            <a:picLocks noChangeAspect="1"/>
          </p:cNvPicPr>
          <p:nvPr/>
        </p:nvPicPr>
        <p:blipFill rotWithShape="1">
          <a:blip r:embed="rId8"/>
          <a:srcRect l="24120" t="14270" r="20957" b="28650"/>
          <a:stretch/>
        </p:blipFill>
        <p:spPr>
          <a:xfrm>
            <a:off x="82799" y="4812138"/>
            <a:ext cx="619893" cy="644237"/>
          </a:xfrm>
          <a:prstGeom prst="ellipse">
            <a:avLst/>
          </a:prstGeom>
          <a:effectLst>
            <a:outerShdw blurRad="76200" dir="18900000" sy="23000" kx="-1200000" algn="bl" rotWithShape="0">
              <a:prstClr val="black">
                <a:alpha val="20000"/>
              </a:prstClr>
            </a:outerShdw>
          </a:effectLst>
        </p:spPr>
      </p:pic>
      <p:pic>
        <p:nvPicPr>
          <p:cNvPr id="23" name="Imagen 22">
            <a:extLst>
              <a:ext uri="{FF2B5EF4-FFF2-40B4-BE49-F238E27FC236}">
                <a16:creationId xmlns:a16="http://schemas.microsoft.com/office/drawing/2014/main" id="{9C273FF6-0959-4DA7-82DB-3D618EDDBFF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32432" y1="41237" x2="32432" y2="41237"/>
                        <a14:foregroundMark x1="44402" y1="16495" x2="44402" y2="16495"/>
                        <a14:foregroundMark x1="13514" y1="36082" x2="13514" y2="36082"/>
                        <a14:foregroundMark x1="42085" y1="43814" x2="42085" y2="43814"/>
                        <a14:foregroundMark x1="40927" y1="42784" x2="40927" y2="42784"/>
                        <a14:foregroundMark x1="43243" y1="15979" x2="43243" y2="15979"/>
                        <a14:foregroundMark x1="29730" y1="45876" x2="29730" y2="45876"/>
                      </a14:backgroundRemoval>
                    </a14:imgEffect>
                  </a14:imgLayer>
                </a14:imgProps>
              </a:ext>
            </a:extLst>
          </a:blip>
          <a:srcRect r="16508"/>
          <a:stretch/>
        </p:blipFill>
        <p:spPr>
          <a:xfrm>
            <a:off x="10504593" y="4863164"/>
            <a:ext cx="1652087" cy="1482138"/>
          </a:xfrm>
          <a:prstGeom prst="rect">
            <a:avLst/>
          </a:prstGeom>
        </p:spPr>
      </p:pic>
      <p:pic>
        <p:nvPicPr>
          <p:cNvPr id="16" name="Picture 2" descr="Imágenes de Cinta Cancer - Descarga gratuita en Freepik">
            <a:extLst>
              <a:ext uri="{FF2B5EF4-FFF2-40B4-BE49-F238E27FC236}">
                <a16:creationId xmlns:a16="http://schemas.microsoft.com/office/drawing/2014/main" id="{0C653501-5EF5-4732-BFCE-B61DC583EBA0}"/>
              </a:ext>
            </a:extLst>
          </p:cNvPr>
          <p:cNvPicPr>
            <a:picLocks noChangeAspect="1" noChangeArrowheads="1"/>
          </p:cNvPicPr>
          <p:nvPr/>
        </p:nvPicPr>
        <p:blipFill>
          <a:blip r:embed="rId11">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9D324C9B-7E49-42F0-9404-3187BB707C28}"/>
              </a:ext>
            </a:extLst>
          </p:cNvPr>
          <p:cNvSpPr/>
          <p:nvPr/>
        </p:nvSpPr>
        <p:spPr>
          <a:xfrm>
            <a:off x="6256176" y="6242253"/>
            <a:ext cx="3455626" cy="276999"/>
          </a:xfrm>
          <a:prstGeom prst="rect">
            <a:avLst/>
          </a:prstGeom>
        </p:spPr>
        <p:txBody>
          <a:bodyPr wrap="none">
            <a:spAutoFit/>
          </a:bodyPr>
          <a:lstStyle/>
          <a:p>
            <a:r>
              <a:rPr lang="es-ES" sz="1200" b="1" dirty="0">
                <a:solidFill>
                  <a:srgbClr val="303153"/>
                </a:solidFill>
                <a:latin typeface="Object Sans"/>
              </a:rPr>
              <a:t>Tasa estandarizada por edad (mundial) por 100 000</a:t>
            </a:r>
            <a:endParaRPr lang="es-AR" sz="1200" dirty="0"/>
          </a:p>
        </p:txBody>
      </p:sp>
    </p:spTree>
    <p:extLst>
      <p:ext uri="{BB962C8B-B14F-4D97-AF65-F5344CB8AC3E}">
        <p14:creationId xmlns:p14="http://schemas.microsoft.com/office/powerpoint/2010/main" val="2537483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ágenes de Cinta Cancer - Descarga gratuita en Freepik">
            <a:extLst>
              <a:ext uri="{FF2B5EF4-FFF2-40B4-BE49-F238E27FC236}">
                <a16:creationId xmlns:a16="http://schemas.microsoft.com/office/drawing/2014/main" id="{C949058B-D72A-4784-B09C-6954B1CE52F5}"/>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16139" y="0"/>
            <a:ext cx="675861" cy="115625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D8C12928-4CB1-494F-9FE4-D75225B04728}"/>
              </a:ext>
            </a:extLst>
          </p:cNvPr>
          <p:cNvSpPr/>
          <p:nvPr/>
        </p:nvSpPr>
        <p:spPr>
          <a:xfrm>
            <a:off x="1591126" y="6532022"/>
            <a:ext cx="10600874" cy="276999"/>
          </a:xfrm>
          <a:prstGeom prst="rect">
            <a:avLst/>
          </a:prstGeom>
        </p:spPr>
        <p:txBody>
          <a:bodyPr wrap="square">
            <a:spAutoFit/>
          </a:bodyPr>
          <a:lstStyle/>
          <a:p>
            <a:r>
              <a:rPr lang="es-ES" sz="1200" dirty="0"/>
              <a:t>Fuente: elaborado por el SIVER-Ca en base a los registros de mortalidad de la DEIS, Ministerio de Salud de la Nación. Instituto Nacional del Cáncer (INC), Argentina 2024.</a:t>
            </a:r>
            <a:endParaRPr lang="es-AR" sz="1200" dirty="0"/>
          </a:p>
        </p:txBody>
      </p:sp>
      <p:pic>
        <p:nvPicPr>
          <p:cNvPr id="3" name="Imagen 2">
            <a:extLst>
              <a:ext uri="{FF2B5EF4-FFF2-40B4-BE49-F238E27FC236}">
                <a16:creationId xmlns:a16="http://schemas.microsoft.com/office/drawing/2014/main" id="{81384388-63A7-4333-BA29-5F8C32805C35}"/>
              </a:ext>
            </a:extLst>
          </p:cNvPr>
          <p:cNvPicPr>
            <a:picLocks noChangeAspect="1"/>
          </p:cNvPicPr>
          <p:nvPr/>
        </p:nvPicPr>
        <p:blipFill>
          <a:blip r:embed="rId4">
            <a:duotone>
              <a:prstClr val="black"/>
              <a:schemeClr val="accent3">
                <a:tint val="45000"/>
                <a:satMod val="400000"/>
              </a:schemeClr>
            </a:duotone>
          </a:blip>
          <a:stretch>
            <a:fillRect/>
          </a:stretch>
        </p:blipFill>
        <p:spPr>
          <a:xfrm>
            <a:off x="2488457" y="996677"/>
            <a:ext cx="9000500" cy="4477935"/>
          </a:xfrm>
          <a:prstGeom prst="rect">
            <a:avLst/>
          </a:prstGeom>
        </p:spPr>
      </p:pic>
      <p:sp>
        <p:nvSpPr>
          <p:cNvPr id="4" name="Rectángulo 3">
            <a:extLst>
              <a:ext uri="{FF2B5EF4-FFF2-40B4-BE49-F238E27FC236}">
                <a16:creationId xmlns:a16="http://schemas.microsoft.com/office/drawing/2014/main" id="{5D2245DB-326D-4E67-99E3-92F20CB747D2}"/>
              </a:ext>
            </a:extLst>
          </p:cNvPr>
          <p:cNvSpPr/>
          <p:nvPr/>
        </p:nvSpPr>
        <p:spPr>
          <a:xfrm>
            <a:off x="2488457" y="446811"/>
            <a:ext cx="9239764" cy="369332"/>
          </a:xfrm>
          <a:prstGeom prst="rect">
            <a:avLst/>
          </a:prstGeom>
        </p:spPr>
        <p:txBody>
          <a:bodyPr wrap="square">
            <a:spAutoFit/>
          </a:bodyPr>
          <a:lstStyle/>
          <a:p>
            <a:r>
              <a:rPr lang="es-ES" dirty="0"/>
              <a:t>Distribución y porcentaje de las </a:t>
            </a:r>
            <a:r>
              <a:rPr lang="es-ES" b="1" dirty="0"/>
              <a:t>defunciones</a:t>
            </a:r>
            <a:r>
              <a:rPr lang="es-ES" dirty="0"/>
              <a:t> registradas en el país y sus regiones geográficas. </a:t>
            </a:r>
            <a:endParaRPr lang="es-AR" dirty="0"/>
          </a:p>
        </p:txBody>
      </p:sp>
      <p:sp>
        <p:nvSpPr>
          <p:cNvPr id="8" name="Flecha: hacia la izquierda 7">
            <a:extLst>
              <a:ext uri="{FF2B5EF4-FFF2-40B4-BE49-F238E27FC236}">
                <a16:creationId xmlns:a16="http://schemas.microsoft.com/office/drawing/2014/main" id="{201114D7-B9CE-4F43-B48F-9AD3E7351D7C}"/>
              </a:ext>
            </a:extLst>
          </p:cNvPr>
          <p:cNvSpPr/>
          <p:nvPr/>
        </p:nvSpPr>
        <p:spPr>
          <a:xfrm>
            <a:off x="11396868" y="1907710"/>
            <a:ext cx="914401" cy="516835"/>
          </a:xfrm>
          <a:prstGeom prst="leftArrow">
            <a:avLst/>
          </a:prstGeom>
          <a:solidFill>
            <a:srgbClr val="AF3FA2"/>
          </a:solidFill>
          <a:ln>
            <a:solidFill>
              <a:srgbClr val="AF3FA2"/>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Elipse 8">
            <a:extLst>
              <a:ext uri="{FF2B5EF4-FFF2-40B4-BE49-F238E27FC236}">
                <a16:creationId xmlns:a16="http://schemas.microsoft.com/office/drawing/2014/main" id="{6D78956F-2D52-4F65-B95C-391D98E074EC}"/>
              </a:ext>
            </a:extLst>
          </p:cNvPr>
          <p:cNvSpPr/>
          <p:nvPr/>
        </p:nvSpPr>
        <p:spPr>
          <a:xfrm>
            <a:off x="2403516" y="1966363"/>
            <a:ext cx="1166918" cy="399528"/>
          </a:xfrm>
          <a:prstGeom prst="ellipse">
            <a:avLst/>
          </a:prstGeom>
          <a:noFill/>
          <a:ln w="57150">
            <a:solidFill>
              <a:srgbClr val="AF3FA2"/>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 name="Imagen 4">
            <a:extLst>
              <a:ext uri="{FF2B5EF4-FFF2-40B4-BE49-F238E27FC236}">
                <a16:creationId xmlns:a16="http://schemas.microsoft.com/office/drawing/2014/main" id="{FB24F6D6-7DC6-40EB-A0DB-C3C5C8EDF407}"/>
              </a:ext>
            </a:extLst>
          </p:cNvPr>
          <p:cNvPicPr>
            <a:picLocks noChangeAspect="1"/>
          </p:cNvPicPr>
          <p:nvPr/>
        </p:nvPicPr>
        <p:blipFill>
          <a:blip r:embed="rId5">
            <a:duotone>
              <a:schemeClr val="accent1">
                <a:shade val="45000"/>
                <a:satMod val="135000"/>
              </a:schemeClr>
              <a:prstClr val="white"/>
            </a:duotone>
          </a:blip>
          <a:stretch>
            <a:fillRect/>
          </a:stretch>
        </p:blipFill>
        <p:spPr>
          <a:xfrm>
            <a:off x="77064" y="4231581"/>
            <a:ext cx="2306598" cy="2306598"/>
          </a:xfrm>
          <a:prstGeom prst="rect">
            <a:avLst/>
          </a:prstGeom>
          <a:effectLst>
            <a:outerShdw blurRad="76200" dir="18900000" sy="23000" kx="-1200000" algn="bl" rotWithShape="0">
              <a:prstClr val="black">
                <a:alpha val="20000"/>
              </a:prstClr>
            </a:outerShdw>
          </a:effectLst>
        </p:spPr>
      </p:pic>
      <p:sp>
        <p:nvSpPr>
          <p:cNvPr id="6" name="Rectángulo 5">
            <a:extLst>
              <a:ext uri="{FF2B5EF4-FFF2-40B4-BE49-F238E27FC236}">
                <a16:creationId xmlns:a16="http://schemas.microsoft.com/office/drawing/2014/main" id="{AAB6FBC2-2799-44F1-A19A-76AB3C6D1E63}"/>
              </a:ext>
            </a:extLst>
          </p:cNvPr>
          <p:cNvSpPr/>
          <p:nvPr/>
        </p:nvSpPr>
        <p:spPr>
          <a:xfrm>
            <a:off x="498288" y="2166127"/>
            <a:ext cx="1425390" cy="646331"/>
          </a:xfrm>
          <a:prstGeom prst="rect">
            <a:avLst/>
          </a:prstGeom>
        </p:spPr>
        <p:txBody>
          <a:bodyPr wrap="none">
            <a:spAutoFit/>
          </a:bodyPr>
          <a:lstStyle/>
          <a:p>
            <a:pPr algn="ctr"/>
            <a:r>
              <a:rPr lang="es-ES" b="1" dirty="0">
                <a:effectLst>
                  <a:outerShdw blurRad="38100" dist="38100" dir="2700000" algn="tl">
                    <a:srgbClr val="000000">
                      <a:alpha val="43137"/>
                    </a:srgbClr>
                  </a:outerShdw>
                </a:effectLst>
                <a:latin typeface="Segoe Script" panose="030B0504020000000003" pitchFamily="66" charset="0"/>
              </a:rPr>
              <a:t>Argentina</a:t>
            </a:r>
          </a:p>
          <a:p>
            <a:pPr algn="ctr"/>
            <a:r>
              <a:rPr lang="es-ES" b="1" dirty="0">
                <a:effectLst>
                  <a:outerShdw blurRad="38100" dist="38100" dir="2700000" algn="tl">
                    <a:srgbClr val="000000">
                      <a:alpha val="43137"/>
                    </a:srgbClr>
                  </a:outerShdw>
                </a:effectLst>
                <a:latin typeface="Segoe Script" panose="030B0504020000000003" pitchFamily="66" charset="0"/>
              </a:rPr>
              <a:t>2022</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2" name="CuadroTexto 11">
            <a:extLst>
              <a:ext uri="{FF2B5EF4-FFF2-40B4-BE49-F238E27FC236}">
                <a16:creationId xmlns:a16="http://schemas.microsoft.com/office/drawing/2014/main" id="{600DBCBB-D020-4600-82BE-C2F04BF85DDD}"/>
              </a:ext>
            </a:extLst>
          </p:cNvPr>
          <p:cNvSpPr txBox="1"/>
          <p:nvPr/>
        </p:nvSpPr>
        <p:spPr>
          <a:xfrm>
            <a:off x="414130" y="123305"/>
            <a:ext cx="3640740"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Impacto en Salud Pública </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0" name="Imagen 9">
            <a:extLst>
              <a:ext uri="{FF2B5EF4-FFF2-40B4-BE49-F238E27FC236}">
                <a16:creationId xmlns:a16="http://schemas.microsoft.com/office/drawing/2014/main" id="{3BB33A4E-A68C-479F-B68A-1D55B192C2B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341" b="89011" l="3957" r="95324">
                        <a14:foregroundMark x1="16187" y1="26923" x2="22662" y2="37912"/>
                        <a14:foregroundMark x1="8273" y1="20330" x2="8273" y2="20330"/>
                        <a14:foregroundMark x1="7194" y1="42308" x2="7194" y2="42308"/>
                        <a14:foregroundMark x1="6475" y1="17033" x2="6475" y2="17033"/>
                        <a14:foregroundMark x1="56835" y1="44505" x2="56835" y2="44505"/>
                        <a14:foregroundMark x1="91727" y1="63736" x2="91727" y2="63736"/>
                        <a14:foregroundMark x1="93885" y1="87363" x2="93885" y2="87363"/>
                        <a14:foregroundMark x1="95324" y1="61538" x2="95324" y2="61538"/>
                        <a14:foregroundMark x1="10072" y1="31868" x2="10072" y2="31868"/>
                        <a14:foregroundMark x1="10072" y1="34066" x2="10072" y2="34066"/>
                        <a14:foregroundMark x1="6115" y1="17582" x2="8993" y2="37912"/>
                        <a14:foregroundMark x1="9712" y1="38462" x2="3957" y2="43956"/>
                        <a14:foregroundMark x1="93885" y1="64286" x2="89209" y2="80769"/>
                        <a14:foregroundMark x1="95324" y1="63736" x2="93885" y2="86813"/>
                      </a14:backgroundRemoval>
                    </a14:imgEffect>
                  </a14:imgLayer>
                </a14:imgProps>
              </a:ext>
            </a:extLst>
          </a:blip>
          <a:stretch>
            <a:fillRect/>
          </a:stretch>
        </p:blipFill>
        <p:spPr>
          <a:xfrm>
            <a:off x="118180" y="559158"/>
            <a:ext cx="2224367" cy="1733550"/>
          </a:xfrm>
          <a:prstGeom prst="rect">
            <a:avLst/>
          </a:prstGeom>
        </p:spPr>
      </p:pic>
      <p:sp>
        <p:nvSpPr>
          <p:cNvPr id="13" name="CuadroTexto 12">
            <a:extLst>
              <a:ext uri="{FF2B5EF4-FFF2-40B4-BE49-F238E27FC236}">
                <a16:creationId xmlns:a16="http://schemas.microsoft.com/office/drawing/2014/main" id="{23800D2A-8776-431E-BE47-A53434452FAE}"/>
              </a:ext>
            </a:extLst>
          </p:cNvPr>
          <p:cNvSpPr txBox="1"/>
          <p:nvPr/>
        </p:nvSpPr>
        <p:spPr>
          <a:xfrm>
            <a:off x="414130" y="3470439"/>
            <a:ext cx="1593706"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Mortalidad</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7" name="Rectángulo 6">
            <a:extLst>
              <a:ext uri="{FF2B5EF4-FFF2-40B4-BE49-F238E27FC236}">
                <a16:creationId xmlns:a16="http://schemas.microsoft.com/office/drawing/2014/main" id="{28325E6C-31D9-4F82-ADB1-0CE563207B9A}"/>
              </a:ext>
            </a:extLst>
          </p:cNvPr>
          <p:cNvSpPr/>
          <p:nvPr/>
        </p:nvSpPr>
        <p:spPr>
          <a:xfrm>
            <a:off x="5632221" y="5680151"/>
            <a:ext cx="6096000" cy="646331"/>
          </a:xfrm>
          <a:prstGeom prst="rect">
            <a:avLst/>
          </a:prstGeom>
          <a:ln>
            <a:solidFill>
              <a:srgbClr val="7030A0"/>
            </a:solidFill>
          </a:ln>
        </p:spPr>
        <p:txBody>
          <a:bodyPr>
            <a:spAutoFit/>
          </a:bodyPr>
          <a:lstStyle/>
          <a:p>
            <a:pPr algn="r"/>
            <a:r>
              <a:rPr lang="es-ES" dirty="0"/>
              <a:t>En 2022, el cáncer ocupó el </a:t>
            </a:r>
            <a:r>
              <a:rPr lang="es-ES" b="1" dirty="0"/>
              <a:t>3° lugar en mortalidad</a:t>
            </a:r>
            <a:r>
              <a:rPr lang="es-ES" dirty="0"/>
              <a:t>, con el 18 % de las muertes prematuras (antes de los 75 años)</a:t>
            </a:r>
            <a:endParaRPr lang="es-AR" dirty="0"/>
          </a:p>
        </p:txBody>
      </p:sp>
      <p:pic>
        <p:nvPicPr>
          <p:cNvPr id="15" name="Picture 2" descr="Imágenes de Cinta Cancer - Descarga gratuita en Freepik">
            <a:extLst>
              <a:ext uri="{FF2B5EF4-FFF2-40B4-BE49-F238E27FC236}">
                <a16:creationId xmlns:a16="http://schemas.microsoft.com/office/drawing/2014/main" id="{03FE70CF-6189-4325-AF5E-5057D62275AA}"/>
              </a:ext>
            </a:extLst>
          </p:cNvPr>
          <p:cNvPicPr>
            <a:picLocks noChangeAspect="1" noChangeArrowheads="1"/>
          </p:cNvPicPr>
          <p:nvPr/>
        </p:nvPicPr>
        <p:blipFill>
          <a:blip r:embed="rId8">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167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89036C4-A277-46CC-9378-95517DA6A71C}"/>
              </a:ext>
            </a:extLst>
          </p:cNvPr>
          <p:cNvPicPr>
            <a:picLocks noChangeAspect="1"/>
          </p:cNvPicPr>
          <p:nvPr/>
        </p:nvPicPr>
        <p:blipFill>
          <a:blip r:embed="rId2"/>
          <a:stretch>
            <a:fillRect/>
          </a:stretch>
        </p:blipFill>
        <p:spPr>
          <a:xfrm>
            <a:off x="6545415" y="846098"/>
            <a:ext cx="4465486" cy="5671930"/>
          </a:xfrm>
          <a:prstGeom prst="rect">
            <a:avLst/>
          </a:prstGeom>
        </p:spPr>
      </p:pic>
      <p:pic>
        <p:nvPicPr>
          <p:cNvPr id="4098" name="Picture 2" descr="Imágenes de Cinta Cancer - Descarga gratuita en Freepik">
            <a:extLst>
              <a:ext uri="{FF2B5EF4-FFF2-40B4-BE49-F238E27FC236}">
                <a16:creationId xmlns:a16="http://schemas.microsoft.com/office/drawing/2014/main" id="{C949058B-D72A-4784-B09C-6954B1CE52F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16139" y="0"/>
            <a:ext cx="675861" cy="115625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7C3A2B00-6D10-4A85-A028-A32A478119A3}"/>
              </a:ext>
            </a:extLst>
          </p:cNvPr>
          <p:cNvPicPr>
            <a:picLocks noChangeAspect="1"/>
          </p:cNvPicPr>
          <p:nvPr/>
        </p:nvPicPr>
        <p:blipFill>
          <a:blip r:embed="rId5"/>
          <a:stretch>
            <a:fillRect/>
          </a:stretch>
        </p:blipFill>
        <p:spPr>
          <a:xfrm>
            <a:off x="264161" y="901486"/>
            <a:ext cx="5039617" cy="5671930"/>
          </a:xfrm>
          <a:prstGeom prst="rect">
            <a:avLst/>
          </a:prstGeom>
        </p:spPr>
      </p:pic>
      <p:sp>
        <p:nvSpPr>
          <p:cNvPr id="7" name="Rectángulo 6">
            <a:extLst>
              <a:ext uri="{FF2B5EF4-FFF2-40B4-BE49-F238E27FC236}">
                <a16:creationId xmlns:a16="http://schemas.microsoft.com/office/drawing/2014/main" id="{2EE64BCE-E783-4D29-A82D-58843C331724}"/>
              </a:ext>
            </a:extLst>
          </p:cNvPr>
          <p:cNvSpPr/>
          <p:nvPr/>
        </p:nvSpPr>
        <p:spPr>
          <a:xfrm>
            <a:off x="1181099" y="6518028"/>
            <a:ext cx="11010901" cy="276999"/>
          </a:xfrm>
          <a:prstGeom prst="rect">
            <a:avLst/>
          </a:prstGeom>
        </p:spPr>
        <p:txBody>
          <a:bodyPr wrap="square">
            <a:spAutoFit/>
          </a:bodyPr>
          <a:lstStyle/>
          <a:p>
            <a:r>
              <a:rPr lang="es-ES" sz="1200" dirty="0"/>
              <a:t>Fuente: elaborado por el SIVER-Ca en base a los registros de mortalidad de la DEIS, Ministerio de Salud de la Nación. Instituto Nacional del Cáncer (INC), Argentina 2024.</a:t>
            </a:r>
            <a:endParaRPr lang="es-AR" sz="1200" dirty="0"/>
          </a:p>
        </p:txBody>
      </p:sp>
      <p:sp>
        <p:nvSpPr>
          <p:cNvPr id="9" name="Rectángulo 8">
            <a:extLst>
              <a:ext uri="{FF2B5EF4-FFF2-40B4-BE49-F238E27FC236}">
                <a16:creationId xmlns:a16="http://schemas.microsoft.com/office/drawing/2014/main" id="{7C4C594B-576D-4A3C-9AA0-779A0E408C6C}"/>
              </a:ext>
            </a:extLst>
          </p:cNvPr>
          <p:cNvSpPr/>
          <p:nvPr/>
        </p:nvSpPr>
        <p:spPr>
          <a:xfrm>
            <a:off x="212034" y="578126"/>
            <a:ext cx="11445746" cy="338554"/>
          </a:xfrm>
          <a:prstGeom prst="rect">
            <a:avLst/>
          </a:prstGeom>
        </p:spPr>
        <p:txBody>
          <a:bodyPr wrap="square">
            <a:spAutoFit/>
          </a:bodyPr>
          <a:lstStyle/>
          <a:p>
            <a:pPr algn="ctr"/>
            <a:r>
              <a:rPr lang="es-ES" sz="1600" b="1" i="0" dirty="0">
                <a:solidFill>
                  <a:srgbClr val="141414"/>
                </a:solidFill>
                <a:effectLst/>
                <a:latin typeface="Lora"/>
              </a:rPr>
              <a:t>Mortalidad por cáncer. Todos los sitios. Tasas ajustadas por edad por 100.000 habitantes. Argentina y sus jurisdicciones, 2022.</a:t>
            </a:r>
            <a:endParaRPr lang="es-AR" sz="1600" dirty="0"/>
          </a:p>
        </p:txBody>
      </p:sp>
      <p:sp>
        <p:nvSpPr>
          <p:cNvPr id="13" name="CuadroTexto 12">
            <a:extLst>
              <a:ext uri="{FF2B5EF4-FFF2-40B4-BE49-F238E27FC236}">
                <a16:creationId xmlns:a16="http://schemas.microsoft.com/office/drawing/2014/main" id="{24F73973-1DA1-48FF-8E7A-2EFC1689FCBE}"/>
              </a:ext>
            </a:extLst>
          </p:cNvPr>
          <p:cNvSpPr txBox="1"/>
          <p:nvPr/>
        </p:nvSpPr>
        <p:spPr>
          <a:xfrm>
            <a:off x="414130" y="123305"/>
            <a:ext cx="3640740"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Impacto en Salud Pública </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3" name="Imagen 2">
            <a:extLst>
              <a:ext uri="{FF2B5EF4-FFF2-40B4-BE49-F238E27FC236}">
                <a16:creationId xmlns:a16="http://schemas.microsoft.com/office/drawing/2014/main" id="{49158A1E-15B4-43EF-A17A-2C0F73594680}"/>
              </a:ext>
            </a:extLst>
          </p:cNvPr>
          <p:cNvPicPr>
            <a:picLocks noChangeAspect="1"/>
          </p:cNvPicPr>
          <p:nvPr/>
        </p:nvPicPr>
        <p:blipFill>
          <a:blip r:embed="rId6"/>
          <a:stretch>
            <a:fillRect/>
          </a:stretch>
        </p:blipFill>
        <p:spPr>
          <a:xfrm>
            <a:off x="4674352" y="2721653"/>
            <a:ext cx="2009373" cy="2009373"/>
          </a:xfrm>
          <a:prstGeom prst="rect">
            <a:avLst/>
          </a:prstGeom>
        </p:spPr>
      </p:pic>
      <p:sp>
        <p:nvSpPr>
          <p:cNvPr id="10" name="CuadroTexto 9">
            <a:extLst>
              <a:ext uri="{FF2B5EF4-FFF2-40B4-BE49-F238E27FC236}">
                <a16:creationId xmlns:a16="http://schemas.microsoft.com/office/drawing/2014/main" id="{F16F307C-B03E-4F0C-8817-92DE435A55FC}"/>
              </a:ext>
            </a:extLst>
          </p:cNvPr>
          <p:cNvSpPr txBox="1"/>
          <p:nvPr/>
        </p:nvSpPr>
        <p:spPr>
          <a:xfrm>
            <a:off x="4882185" y="1800980"/>
            <a:ext cx="1593706"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Mortalidad</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1" name="Picture 2" descr="Imágenes de Cinta Cancer - Descarga gratuita en Freepik">
            <a:extLst>
              <a:ext uri="{FF2B5EF4-FFF2-40B4-BE49-F238E27FC236}">
                <a16:creationId xmlns:a16="http://schemas.microsoft.com/office/drawing/2014/main" id="{4E78F3B1-29DC-481B-AA5A-A16B3C92C0AC}"/>
              </a:ext>
            </a:extLst>
          </p:cNvPr>
          <p:cNvPicPr>
            <a:picLocks noChangeAspect="1" noChangeArrowheads="1"/>
          </p:cNvPicPr>
          <p:nvPr/>
        </p:nvPicPr>
        <p:blipFill>
          <a:blip r:embed="rId7">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269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8A35F88-19E2-4A20-BD7C-18E32E961801}"/>
              </a:ext>
            </a:extLst>
          </p:cNvPr>
          <p:cNvPicPr>
            <a:picLocks noChangeAspect="1"/>
          </p:cNvPicPr>
          <p:nvPr/>
        </p:nvPicPr>
        <p:blipFill>
          <a:blip r:embed="rId2"/>
          <a:stretch>
            <a:fillRect/>
          </a:stretch>
        </p:blipFill>
        <p:spPr>
          <a:xfrm>
            <a:off x="5938450" y="747786"/>
            <a:ext cx="6005850" cy="5804471"/>
          </a:xfrm>
          <a:prstGeom prst="rect">
            <a:avLst/>
          </a:prstGeom>
        </p:spPr>
      </p:pic>
      <p:pic>
        <p:nvPicPr>
          <p:cNvPr id="4098" name="Picture 2" descr="Imágenes de Cinta Cancer - Descarga gratuita en Freepik">
            <a:extLst>
              <a:ext uri="{FF2B5EF4-FFF2-40B4-BE49-F238E27FC236}">
                <a16:creationId xmlns:a16="http://schemas.microsoft.com/office/drawing/2014/main" id="{C949058B-D72A-4784-B09C-6954B1CE52F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16139" y="0"/>
            <a:ext cx="675861" cy="1156253"/>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79951D05-4214-42A1-8AFC-7FCFC807FB8A}"/>
              </a:ext>
            </a:extLst>
          </p:cNvPr>
          <p:cNvPicPr>
            <a:picLocks noChangeAspect="1"/>
          </p:cNvPicPr>
          <p:nvPr/>
        </p:nvPicPr>
        <p:blipFill>
          <a:blip r:embed="rId5"/>
          <a:stretch>
            <a:fillRect/>
          </a:stretch>
        </p:blipFill>
        <p:spPr>
          <a:xfrm>
            <a:off x="1631454" y="468938"/>
            <a:ext cx="1581128" cy="1581128"/>
          </a:xfrm>
          <a:prstGeom prst="ellipse">
            <a:avLst/>
          </a:prstGeom>
          <a:scene3d>
            <a:camera prst="orthographicFront"/>
            <a:lightRig rig="threePt" dir="t"/>
          </a:scene3d>
          <a:sp3d>
            <a:bevelT/>
          </a:sp3d>
        </p:spPr>
      </p:pic>
      <p:pic>
        <p:nvPicPr>
          <p:cNvPr id="17" name="Imagen 16">
            <a:extLst>
              <a:ext uri="{FF2B5EF4-FFF2-40B4-BE49-F238E27FC236}">
                <a16:creationId xmlns:a16="http://schemas.microsoft.com/office/drawing/2014/main" id="{AA6A106B-981F-4DD2-BFFA-94A69D01E2A3}"/>
              </a:ext>
            </a:extLst>
          </p:cNvPr>
          <p:cNvPicPr>
            <a:picLocks noChangeAspect="1"/>
          </p:cNvPicPr>
          <p:nvPr/>
        </p:nvPicPr>
        <p:blipFill>
          <a:blip r:embed="rId6"/>
          <a:stretch>
            <a:fillRect/>
          </a:stretch>
        </p:blipFill>
        <p:spPr>
          <a:xfrm>
            <a:off x="2433309" y="5364905"/>
            <a:ext cx="497946" cy="497946"/>
          </a:xfrm>
          <a:prstGeom prst="ellipse">
            <a:avLst/>
          </a:prstGeom>
          <a:scene3d>
            <a:camera prst="orthographicFront"/>
            <a:lightRig rig="threePt" dir="t"/>
          </a:scene3d>
          <a:sp3d>
            <a:bevelT/>
          </a:sp3d>
        </p:spPr>
      </p:pic>
      <p:pic>
        <p:nvPicPr>
          <p:cNvPr id="19" name="Imagen 18">
            <a:extLst>
              <a:ext uri="{FF2B5EF4-FFF2-40B4-BE49-F238E27FC236}">
                <a16:creationId xmlns:a16="http://schemas.microsoft.com/office/drawing/2014/main" id="{108DF9F2-28E9-4E9C-AB4E-3153AB3011EA}"/>
              </a:ext>
            </a:extLst>
          </p:cNvPr>
          <p:cNvPicPr>
            <a:picLocks noChangeAspect="1"/>
          </p:cNvPicPr>
          <p:nvPr/>
        </p:nvPicPr>
        <p:blipFill>
          <a:blip r:embed="rId7"/>
          <a:stretch>
            <a:fillRect/>
          </a:stretch>
        </p:blipFill>
        <p:spPr>
          <a:xfrm>
            <a:off x="3410496" y="1714891"/>
            <a:ext cx="974118" cy="974118"/>
          </a:xfrm>
          <a:prstGeom prst="ellipse">
            <a:avLst/>
          </a:prstGeom>
          <a:scene3d>
            <a:camera prst="orthographicFront"/>
            <a:lightRig rig="threePt" dir="t"/>
          </a:scene3d>
          <a:sp3d>
            <a:bevelT/>
          </a:sp3d>
        </p:spPr>
      </p:pic>
      <p:pic>
        <p:nvPicPr>
          <p:cNvPr id="21" name="Imagen 20">
            <a:extLst>
              <a:ext uri="{FF2B5EF4-FFF2-40B4-BE49-F238E27FC236}">
                <a16:creationId xmlns:a16="http://schemas.microsoft.com/office/drawing/2014/main" id="{4F5D2B8D-7779-4A87-A03B-DF6E8E2BF715}"/>
              </a:ext>
            </a:extLst>
          </p:cNvPr>
          <p:cNvPicPr>
            <a:picLocks noChangeAspect="1"/>
          </p:cNvPicPr>
          <p:nvPr/>
        </p:nvPicPr>
        <p:blipFill>
          <a:blip r:embed="rId8"/>
          <a:stretch>
            <a:fillRect/>
          </a:stretch>
        </p:blipFill>
        <p:spPr>
          <a:xfrm>
            <a:off x="253403" y="1228732"/>
            <a:ext cx="1219396" cy="1219396"/>
          </a:xfrm>
          <a:prstGeom prst="roundRect">
            <a:avLst/>
          </a:prstGeom>
          <a:scene3d>
            <a:camera prst="orthographicFront"/>
            <a:lightRig rig="threePt" dir="t"/>
          </a:scene3d>
          <a:sp3d>
            <a:bevelT/>
          </a:sp3d>
        </p:spPr>
      </p:pic>
      <p:pic>
        <p:nvPicPr>
          <p:cNvPr id="22" name="Imagen 21">
            <a:extLst>
              <a:ext uri="{FF2B5EF4-FFF2-40B4-BE49-F238E27FC236}">
                <a16:creationId xmlns:a16="http://schemas.microsoft.com/office/drawing/2014/main" id="{EC885991-7989-4438-B4E6-8222C85B48A3}"/>
              </a:ext>
            </a:extLst>
          </p:cNvPr>
          <p:cNvPicPr>
            <a:picLocks noChangeAspect="1"/>
          </p:cNvPicPr>
          <p:nvPr/>
        </p:nvPicPr>
        <p:blipFill>
          <a:blip r:embed="rId9"/>
          <a:stretch>
            <a:fillRect/>
          </a:stretch>
        </p:blipFill>
        <p:spPr>
          <a:xfrm>
            <a:off x="4521255" y="2050066"/>
            <a:ext cx="628056" cy="628056"/>
          </a:xfrm>
          <a:prstGeom prst="ellipse">
            <a:avLst/>
          </a:prstGeom>
          <a:scene3d>
            <a:camera prst="orthographicFront"/>
            <a:lightRig rig="threePt" dir="t"/>
          </a:scene3d>
          <a:sp3d>
            <a:bevelT/>
          </a:sp3d>
        </p:spPr>
      </p:pic>
      <p:pic>
        <p:nvPicPr>
          <p:cNvPr id="23" name="Imagen 22">
            <a:extLst>
              <a:ext uri="{FF2B5EF4-FFF2-40B4-BE49-F238E27FC236}">
                <a16:creationId xmlns:a16="http://schemas.microsoft.com/office/drawing/2014/main" id="{1508BF87-3294-439A-93E5-BAC7B0BF6DE6}"/>
              </a:ext>
            </a:extLst>
          </p:cNvPr>
          <p:cNvPicPr>
            <a:picLocks noChangeAspect="1"/>
          </p:cNvPicPr>
          <p:nvPr/>
        </p:nvPicPr>
        <p:blipFill>
          <a:blip r:embed="rId10"/>
          <a:stretch>
            <a:fillRect/>
          </a:stretch>
        </p:blipFill>
        <p:spPr>
          <a:xfrm>
            <a:off x="1204556" y="3988614"/>
            <a:ext cx="480804" cy="480804"/>
          </a:xfrm>
          <a:prstGeom prst="ellipse">
            <a:avLst/>
          </a:prstGeom>
          <a:scene3d>
            <a:camera prst="orthographicFront"/>
            <a:lightRig rig="threePt" dir="t"/>
          </a:scene3d>
          <a:sp3d>
            <a:bevelT/>
          </a:sp3d>
        </p:spPr>
      </p:pic>
      <p:pic>
        <p:nvPicPr>
          <p:cNvPr id="24" name="Imagen 23">
            <a:extLst>
              <a:ext uri="{FF2B5EF4-FFF2-40B4-BE49-F238E27FC236}">
                <a16:creationId xmlns:a16="http://schemas.microsoft.com/office/drawing/2014/main" id="{CED6C63E-18D9-4227-AB12-023AFF5A03EB}"/>
              </a:ext>
            </a:extLst>
          </p:cNvPr>
          <p:cNvPicPr>
            <a:picLocks noChangeAspect="1"/>
          </p:cNvPicPr>
          <p:nvPr/>
        </p:nvPicPr>
        <p:blipFill>
          <a:blip r:embed="rId11"/>
          <a:stretch>
            <a:fillRect/>
          </a:stretch>
        </p:blipFill>
        <p:spPr>
          <a:xfrm>
            <a:off x="1923660" y="4939768"/>
            <a:ext cx="589472" cy="417267"/>
          </a:xfrm>
          <a:prstGeom prst="ellipse">
            <a:avLst/>
          </a:prstGeom>
          <a:scene3d>
            <a:camera prst="orthographicFront"/>
            <a:lightRig rig="threePt" dir="t"/>
          </a:scene3d>
          <a:sp3d>
            <a:bevelT/>
          </a:sp3d>
        </p:spPr>
      </p:pic>
      <p:pic>
        <p:nvPicPr>
          <p:cNvPr id="25" name="Imagen 24">
            <a:extLst>
              <a:ext uri="{FF2B5EF4-FFF2-40B4-BE49-F238E27FC236}">
                <a16:creationId xmlns:a16="http://schemas.microsoft.com/office/drawing/2014/main" id="{35415544-41B1-4F77-8548-FEE72F2BAC44}"/>
              </a:ext>
            </a:extLst>
          </p:cNvPr>
          <p:cNvPicPr>
            <a:picLocks noChangeAspect="1"/>
          </p:cNvPicPr>
          <p:nvPr/>
        </p:nvPicPr>
        <p:blipFill>
          <a:blip r:embed="rId12"/>
          <a:stretch>
            <a:fillRect/>
          </a:stretch>
        </p:blipFill>
        <p:spPr>
          <a:xfrm>
            <a:off x="829595" y="3506362"/>
            <a:ext cx="460651" cy="460651"/>
          </a:xfrm>
          <a:prstGeom prst="roundRect">
            <a:avLst/>
          </a:prstGeom>
          <a:scene3d>
            <a:camera prst="orthographicFront"/>
            <a:lightRig rig="threePt" dir="t"/>
          </a:scene3d>
          <a:sp3d>
            <a:bevelT/>
          </a:sp3d>
        </p:spPr>
      </p:pic>
      <p:sp>
        <p:nvSpPr>
          <p:cNvPr id="27" name="Rectángulo 26">
            <a:extLst>
              <a:ext uri="{FF2B5EF4-FFF2-40B4-BE49-F238E27FC236}">
                <a16:creationId xmlns:a16="http://schemas.microsoft.com/office/drawing/2014/main" id="{67526AE3-5F75-41E8-A0A8-98A4D16CA6C1}"/>
              </a:ext>
            </a:extLst>
          </p:cNvPr>
          <p:cNvSpPr/>
          <p:nvPr/>
        </p:nvSpPr>
        <p:spPr>
          <a:xfrm>
            <a:off x="206275" y="3561657"/>
            <a:ext cx="480804" cy="350108"/>
          </a:xfrm>
          <a:prstGeom prst="rect">
            <a:avLst/>
          </a:prstGeom>
          <a:solidFill>
            <a:srgbClr val="F41499"/>
          </a:solidFill>
          <a:ln>
            <a:solidFill>
              <a:srgbClr val="F414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4</a:t>
            </a:r>
            <a:endParaRPr lang="es-AR" b="1" dirty="0">
              <a:effectLst>
                <a:outerShdw blurRad="38100" dist="38100" dir="2700000" algn="tl">
                  <a:srgbClr val="000000">
                    <a:alpha val="43137"/>
                  </a:srgbClr>
                </a:outerShdw>
              </a:effectLst>
            </a:endParaRPr>
          </a:p>
        </p:txBody>
      </p:sp>
      <p:sp>
        <p:nvSpPr>
          <p:cNvPr id="30" name="Rectángulo 29">
            <a:extLst>
              <a:ext uri="{FF2B5EF4-FFF2-40B4-BE49-F238E27FC236}">
                <a16:creationId xmlns:a16="http://schemas.microsoft.com/office/drawing/2014/main" id="{E1503D50-941F-47E5-81C3-7601D5F41BF5}"/>
              </a:ext>
            </a:extLst>
          </p:cNvPr>
          <p:cNvSpPr/>
          <p:nvPr/>
        </p:nvSpPr>
        <p:spPr>
          <a:xfrm>
            <a:off x="206275" y="4038412"/>
            <a:ext cx="796504" cy="350108"/>
          </a:xfrm>
          <a:prstGeom prst="rect">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5</a:t>
            </a:r>
            <a:endParaRPr lang="es-AR" b="1" dirty="0">
              <a:effectLst>
                <a:outerShdw blurRad="38100" dist="38100" dir="2700000" algn="tl">
                  <a:srgbClr val="000000">
                    <a:alpha val="43137"/>
                  </a:srgbClr>
                </a:outerShdw>
              </a:effectLst>
            </a:endParaRPr>
          </a:p>
        </p:txBody>
      </p:sp>
      <p:sp>
        <p:nvSpPr>
          <p:cNvPr id="31" name="Rectángulo 30">
            <a:extLst>
              <a:ext uri="{FF2B5EF4-FFF2-40B4-BE49-F238E27FC236}">
                <a16:creationId xmlns:a16="http://schemas.microsoft.com/office/drawing/2014/main" id="{73911A83-6290-49B9-89E7-3154770FA1C8}"/>
              </a:ext>
            </a:extLst>
          </p:cNvPr>
          <p:cNvSpPr/>
          <p:nvPr/>
        </p:nvSpPr>
        <p:spPr>
          <a:xfrm>
            <a:off x="206274" y="4506743"/>
            <a:ext cx="1152905" cy="350108"/>
          </a:xfrm>
          <a:prstGeom prst="rect">
            <a:avLst/>
          </a:prstGeom>
          <a:solidFill>
            <a:srgbClr val="9999FF"/>
          </a:solidFill>
          <a:ln>
            <a:solidFill>
              <a:srgbClr val="99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6</a:t>
            </a:r>
            <a:endParaRPr lang="es-AR" b="1" dirty="0">
              <a:effectLst>
                <a:outerShdw blurRad="38100" dist="38100" dir="2700000" algn="tl">
                  <a:srgbClr val="000000">
                    <a:alpha val="43137"/>
                  </a:srgbClr>
                </a:outerShdw>
              </a:effectLst>
            </a:endParaRPr>
          </a:p>
        </p:txBody>
      </p:sp>
      <p:sp>
        <p:nvSpPr>
          <p:cNvPr id="32" name="Rectángulo 31">
            <a:extLst>
              <a:ext uri="{FF2B5EF4-FFF2-40B4-BE49-F238E27FC236}">
                <a16:creationId xmlns:a16="http://schemas.microsoft.com/office/drawing/2014/main" id="{B2EDC309-7AEE-4133-898A-F52C4AD36AFB}"/>
              </a:ext>
            </a:extLst>
          </p:cNvPr>
          <p:cNvSpPr/>
          <p:nvPr/>
        </p:nvSpPr>
        <p:spPr>
          <a:xfrm>
            <a:off x="198482" y="4984476"/>
            <a:ext cx="1466167" cy="350108"/>
          </a:xfrm>
          <a:prstGeom prst="rect">
            <a:avLst/>
          </a:prstGeom>
          <a:solidFill>
            <a:srgbClr val="7030A0"/>
          </a:solidFill>
          <a:ln>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7</a:t>
            </a:r>
            <a:endParaRPr lang="es-AR" b="1" dirty="0">
              <a:effectLst>
                <a:outerShdw blurRad="38100" dist="38100" dir="2700000" algn="tl">
                  <a:srgbClr val="000000">
                    <a:alpha val="43137"/>
                  </a:srgbClr>
                </a:outerShdw>
              </a:effectLst>
            </a:endParaRPr>
          </a:p>
        </p:txBody>
      </p:sp>
      <p:sp>
        <p:nvSpPr>
          <p:cNvPr id="33" name="Rectángulo 32">
            <a:extLst>
              <a:ext uri="{FF2B5EF4-FFF2-40B4-BE49-F238E27FC236}">
                <a16:creationId xmlns:a16="http://schemas.microsoft.com/office/drawing/2014/main" id="{D63BCA6C-A025-4C43-AA3A-627C77666C4D}"/>
              </a:ext>
            </a:extLst>
          </p:cNvPr>
          <p:cNvSpPr/>
          <p:nvPr/>
        </p:nvSpPr>
        <p:spPr>
          <a:xfrm>
            <a:off x="192469" y="5457901"/>
            <a:ext cx="1928777" cy="350108"/>
          </a:xfrm>
          <a:prstGeom prst="rect">
            <a:avLst/>
          </a:prstGeom>
          <a:solidFill>
            <a:srgbClr val="FFFF00"/>
          </a:solidFill>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8</a:t>
            </a:r>
            <a:endParaRPr lang="es-AR" b="1" dirty="0">
              <a:effectLst>
                <a:outerShdw blurRad="38100" dist="38100" dir="2700000" algn="tl">
                  <a:srgbClr val="000000">
                    <a:alpha val="43137"/>
                  </a:srgbClr>
                </a:outerShdw>
              </a:effectLst>
            </a:endParaRPr>
          </a:p>
        </p:txBody>
      </p:sp>
      <p:sp>
        <p:nvSpPr>
          <p:cNvPr id="34" name="Rectángulo 33">
            <a:extLst>
              <a:ext uri="{FF2B5EF4-FFF2-40B4-BE49-F238E27FC236}">
                <a16:creationId xmlns:a16="http://schemas.microsoft.com/office/drawing/2014/main" id="{1051A0FF-F155-4D1B-9D1C-4459AE2D7DB6}"/>
              </a:ext>
            </a:extLst>
          </p:cNvPr>
          <p:cNvSpPr/>
          <p:nvPr/>
        </p:nvSpPr>
        <p:spPr>
          <a:xfrm>
            <a:off x="198483" y="5947932"/>
            <a:ext cx="2324830" cy="350108"/>
          </a:xfrm>
          <a:prstGeom prst="rect">
            <a:avLst/>
          </a:prstGeom>
          <a:solidFill>
            <a:srgbClr val="00B050"/>
          </a:solidFill>
          <a:ln>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9</a:t>
            </a:r>
            <a:endParaRPr lang="es-AR" b="1" dirty="0">
              <a:effectLst>
                <a:outerShdw blurRad="38100" dist="38100" dir="2700000" algn="tl">
                  <a:srgbClr val="000000">
                    <a:alpha val="43137"/>
                  </a:srgbClr>
                </a:outerShdw>
              </a:effectLst>
            </a:endParaRPr>
          </a:p>
        </p:txBody>
      </p:sp>
      <p:sp>
        <p:nvSpPr>
          <p:cNvPr id="35" name="Rectángulo 34">
            <a:extLst>
              <a:ext uri="{FF2B5EF4-FFF2-40B4-BE49-F238E27FC236}">
                <a16:creationId xmlns:a16="http://schemas.microsoft.com/office/drawing/2014/main" id="{D0DBBBE7-3BB3-4BBA-9116-EA8B6E1736B0}"/>
              </a:ext>
            </a:extLst>
          </p:cNvPr>
          <p:cNvSpPr/>
          <p:nvPr/>
        </p:nvSpPr>
        <p:spPr>
          <a:xfrm>
            <a:off x="189139" y="6466189"/>
            <a:ext cx="2705170" cy="350108"/>
          </a:xfrm>
          <a:prstGeom prst="rect">
            <a:avLst/>
          </a:prstGeom>
          <a:solidFill>
            <a:srgbClr val="00FF00"/>
          </a:solidFill>
          <a:ln>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10</a:t>
            </a:r>
            <a:endParaRPr lang="es-AR" b="1" dirty="0">
              <a:effectLst>
                <a:outerShdw blurRad="38100" dist="38100" dir="2700000" algn="tl">
                  <a:srgbClr val="000000">
                    <a:alpha val="43137"/>
                  </a:srgbClr>
                </a:outerShdw>
              </a:effectLst>
            </a:endParaRPr>
          </a:p>
        </p:txBody>
      </p:sp>
      <p:pic>
        <p:nvPicPr>
          <p:cNvPr id="28" name="Imagen 27">
            <a:extLst>
              <a:ext uri="{FF2B5EF4-FFF2-40B4-BE49-F238E27FC236}">
                <a16:creationId xmlns:a16="http://schemas.microsoft.com/office/drawing/2014/main" id="{EBEF33FA-54B6-4807-8AEB-08DF74645615}"/>
              </a:ext>
            </a:extLst>
          </p:cNvPr>
          <p:cNvPicPr>
            <a:picLocks noChangeAspect="1"/>
          </p:cNvPicPr>
          <p:nvPr/>
        </p:nvPicPr>
        <p:blipFill>
          <a:blip r:embed="rId13"/>
          <a:stretch>
            <a:fillRect/>
          </a:stretch>
        </p:blipFill>
        <p:spPr>
          <a:xfrm>
            <a:off x="3916989" y="5084240"/>
            <a:ext cx="880649" cy="880649"/>
          </a:xfrm>
          <a:prstGeom prst="ellipse">
            <a:avLst/>
          </a:prstGeom>
          <a:scene3d>
            <a:camera prst="orthographicFront"/>
            <a:lightRig rig="threePt" dir="t"/>
          </a:scene3d>
          <a:sp3d>
            <a:bevelT/>
          </a:sp3d>
        </p:spPr>
      </p:pic>
      <p:pic>
        <p:nvPicPr>
          <p:cNvPr id="36" name="Imagen 35">
            <a:extLst>
              <a:ext uri="{FF2B5EF4-FFF2-40B4-BE49-F238E27FC236}">
                <a16:creationId xmlns:a16="http://schemas.microsoft.com/office/drawing/2014/main" id="{DDC2960D-0114-46D3-8EC1-60CA5C38E57B}"/>
              </a:ext>
            </a:extLst>
          </p:cNvPr>
          <p:cNvPicPr>
            <a:picLocks noChangeAspect="1"/>
          </p:cNvPicPr>
          <p:nvPr/>
        </p:nvPicPr>
        <p:blipFill>
          <a:blip r:embed="rId14"/>
          <a:stretch>
            <a:fillRect/>
          </a:stretch>
        </p:blipFill>
        <p:spPr>
          <a:xfrm>
            <a:off x="1702473" y="4457685"/>
            <a:ext cx="483795" cy="412122"/>
          </a:xfrm>
          <a:prstGeom prst="roundRect">
            <a:avLst/>
          </a:prstGeom>
          <a:scene3d>
            <a:camera prst="orthographicFront"/>
            <a:lightRig rig="threePt" dir="t"/>
          </a:scene3d>
          <a:sp3d>
            <a:bevelT/>
          </a:sp3d>
        </p:spPr>
      </p:pic>
      <p:sp>
        <p:nvSpPr>
          <p:cNvPr id="38" name="Rectángulo 37">
            <a:extLst>
              <a:ext uri="{FF2B5EF4-FFF2-40B4-BE49-F238E27FC236}">
                <a16:creationId xmlns:a16="http://schemas.microsoft.com/office/drawing/2014/main" id="{47411792-533F-4D18-ACA6-1A01C56E6E41}"/>
              </a:ext>
            </a:extLst>
          </p:cNvPr>
          <p:cNvSpPr/>
          <p:nvPr/>
        </p:nvSpPr>
        <p:spPr>
          <a:xfrm>
            <a:off x="305256" y="2752726"/>
            <a:ext cx="1121093" cy="668733"/>
          </a:xfrm>
          <a:prstGeom prst="rect">
            <a:avLst/>
          </a:prstGeom>
          <a:solidFill>
            <a:schemeClr val="accent1">
              <a:lumMod val="75000"/>
            </a:schemeClr>
          </a:solidFill>
          <a:ln>
            <a:solidFill>
              <a:schemeClr val="accent1">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tx1"/>
                </a:solidFill>
                <a:effectLst>
                  <a:outerShdw blurRad="38100" dist="38100" dir="2700000" algn="tl">
                    <a:srgbClr val="000000">
                      <a:alpha val="43137"/>
                    </a:srgbClr>
                  </a:outerShdw>
                </a:effectLst>
              </a:rPr>
              <a:t>2</a:t>
            </a:r>
            <a:endParaRPr lang="es-AR" sz="3600" b="1" dirty="0">
              <a:solidFill>
                <a:schemeClr val="tx1"/>
              </a:solidFill>
              <a:effectLst>
                <a:outerShdw blurRad="38100" dist="38100" dir="2700000" algn="tl">
                  <a:srgbClr val="000000">
                    <a:alpha val="43137"/>
                  </a:srgbClr>
                </a:outerShdw>
              </a:effectLst>
            </a:endParaRPr>
          </a:p>
        </p:txBody>
      </p:sp>
      <p:sp>
        <p:nvSpPr>
          <p:cNvPr id="39" name="Rectángulo 38">
            <a:extLst>
              <a:ext uri="{FF2B5EF4-FFF2-40B4-BE49-F238E27FC236}">
                <a16:creationId xmlns:a16="http://schemas.microsoft.com/office/drawing/2014/main" id="{2BE6F3D9-C8FB-49AF-B348-69BA6A2B4474}"/>
              </a:ext>
            </a:extLst>
          </p:cNvPr>
          <p:cNvSpPr/>
          <p:nvPr/>
        </p:nvSpPr>
        <p:spPr>
          <a:xfrm>
            <a:off x="1669698" y="2392638"/>
            <a:ext cx="1527222" cy="1036362"/>
          </a:xfrm>
          <a:prstGeom prst="rect">
            <a:avLst/>
          </a:prstGeom>
          <a:solidFill>
            <a:srgbClr val="FF66CC"/>
          </a:solidFill>
          <a:ln>
            <a:solidFill>
              <a:srgbClr val="FF66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solidFill>
                  <a:schemeClr val="tx1"/>
                </a:solidFill>
                <a:effectLst>
                  <a:outerShdw blurRad="38100" dist="38100" dir="2700000" algn="tl">
                    <a:srgbClr val="000000">
                      <a:alpha val="43137"/>
                    </a:srgbClr>
                  </a:outerShdw>
                </a:effectLst>
              </a:rPr>
              <a:t>1</a:t>
            </a:r>
            <a:endParaRPr lang="es-AR" sz="4000" b="1" dirty="0">
              <a:solidFill>
                <a:schemeClr val="tx1"/>
              </a:solidFill>
              <a:effectLst>
                <a:outerShdw blurRad="38100" dist="38100" dir="2700000" algn="tl">
                  <a:srgbClr val="000000">
                    <a:alpha val="43137"/>
                  </a:srgbClr>
                </a:outerShdw>
              </a:effectLst>
            </a:endParaRPr>
          </a:p>
        </p:txBody>
      </p:sp>
      <p:sp>
        <p:nvSpPr>
          <p:cNvPr id="40" name="Rectángulo 39">
            <a:extLst>
              <a:ext uri="{FF2B5EF4-FFF2-40B4-BE49-F238E27FC236}">
                <a16:creationId xmlns:a16="http://schemas.microsoft.com/office/drawing/2014/main" id="{379E3FD2-ED60-418C-AD2B-6D8BF720EC89}"/>
              </a:ext>
            </a:extLst>
          </p:cNvPr>
          <p:cNvSpPr/>
          <p:nvPr/>
        </p:nvSpPr>
        <p:spPr>
          <a:xfrm>
            <a:off x="3478102" y="3102052"/>
            <a:ext cx="1671209" cy="319408"/>
          </a:xfrm>
          <a:prstGeom prst="rect">
            <a:avLst/>
          </a:prstGeom>
          <a:solidFill>
            <a:schemeClr val="bg1"/>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solidFill>
                  <a:schemeClr val="tx1"/>
                </a:solidFill>
                <a:effectLst>
                  <a:outerShdw blurRad="38100" dist="38100" dir="2700000" algn="tl">
                    <a:srgbClr val="000000">
                      <a:alpha val="43137"/>
                    </a:srgbClr>
                  </a:outerShdw>
                </a:effectLst>
              </a:rPr>
              <a:t>3</a:t>
            </a:r>
            <a:endParaRPr lang="es-AR" sz="2400" b="1" dirty="0">
              <a:solidFill>
                <a:schemeClr val="tx1"/>
              </a:solidFill>
              <a:effectLst>
                <a:outerShdw blurRad="38100" dist="38100" dir="2700000" algn="tl">
                  <a:srgbClr val="000000">
                    <a:alpha val="43137"/>
                  </a:srgbClr>
                </a:outerShdw>
              </a:effectLst>
            </a:endParaRPr>
          </a:p>
        </p:txBody>
      </p:sp>
      <p:sp>
        <p:nvSpPr>
          <p:cNvPr id="41" name="Rectángulo 40">
            <a:extLst>
              <a:ext uri="{FF2B5EF4-FFF2-40B4-BE49-F238E27FC236}">
                <a16:creationId xmlns:a16="http://schemas.microsoft.com/office/drawing/2014/main" id="{C7420B88-3DD5-4D25-88E5-B9FE8FD28790}"/>
              </a:ext>
            </a:extLst>
          </p:cNvPr>
          <p:cNvSpPr/>
          <p:nvPr/>
        </p:nvSpPr>
        <p:spPr>
          <a:xfrm>
            <a:off x="206274" y="2574271"/>
            <a:ext cx="1308743" cy="209292"/>
          </a:xfrm>
          <a:prstGeom prst="rect">
            <a:avLst/>
          </a:prstGeom>
          <a:solidFill>
            <a:schemeClr val="accent1">
              <a:lumMod val="75000"/>
            </a:schemeClr>
          </a:solidFill>
          <a:ln>
            <a:solidFill>
              <a:schemeClr val="accent1">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3" name="Rectángulo 42">
            <a:extLst>
              <a:ext uri="{FF2B5EF4-FFF2-40B4-BE49-F238E27FC236}">
                <a16:creationId xmlns:a16="http://schemas.microsoft.com/office/drawing/2014/main" id="{57BAD2AC-7D76-4790-98AC-86EAAFC4434D}"/>
              </a:ext>
            </a:extLst>
          </p:cNvPr>
          <p:cNvSpPr/>
          <p:nvPr/>
        </p:nvSpPr>
        <p:spPr>
          <a:xfrm>
            <a:off x="1565743" y="2191128"/>
            <a:ext cx="1716964" cy="290586"/>
          </a:xfrm>
          <a:prstGeom prst="rect">
            <a:avLst/>
          </a:prstGeom>
          <a:solidFill>
            <a:srgbClr val="FF66CC"/>
          </a:solidFill>
          <a:ln>
            <a:solidFill>
              <a:srgbClr val="FF66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4" name="Rectángulo 43">
            <a:extLst>
              <a:ext uri="{FF2B5EF4-FFF2-40B4-BE49-F238E27FC236}">
                <a16:creationId xmlns:a16="http://schemas.microsoft.com/office/drawing/2014/main" id="{E666DB42-41AE-4AB7-B1D3-A2240BE176E8}"/>
              </a:ext>
            </a:extLst>
          </p:cNvPr>
          <p:cNvSpPr/>
          <p:nvPr/>
        </p:nvSpPr>
        <p:spPr>
          <a:xfrm>
            <a:off x="3410496" y="2868614"/>
            <a:ext cx="1820080" cy="233437"/>
          </a:xfrm>
          <a:prstGeom prst="rect">
            <a:avLst/>
          </a:prstGeom>
          <a:solidFill>
            <a:schemeClr val="bg1"/>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6" name="CuadroTexto 55">
            <a:extLst>
              <a:ext uri="{FF2B5EF4-FFF2-40B4-BE49-F238E27FC236}">
                <a16:creationId xmlns:a16="http://schemas.microsoft.com/office/drawing/2014/main" id="{73AB965F-4C12-4F32-B3F3-90FCB222B804}"/>
              </a:ext>
            </a:extLst>
          </p:cNvPr>
          <p:cNvSpPr txBox="1"/>
          <p:nvPr/>
        </p:nvSpPr>
        <p:spPr>
          <a:xfrm>
            <a:off x="414130" y="123305"/>
            <a:ext cx="3640740"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Impacto en Salud Pública </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54" name="Imagen 53">
            <a:extLst>
              <a:ext uri="{FF2B5EF4-FFF2-40B4-BE49-F238E27FC236}">
                <a16:creationId xmlns:a16="http://schemas.microsoft.com/office/drawing/2014/main" id="{21C5070C-9726-4E31-AFB8-86B766F2DFDF}"/>
              </a:ext>
            </a:extLst>
          </p:cNvPr>
          <p:cNvPicPr>
            <a:picLocks noChangeAspect="1"/>
          </p:cNvPicPr>
          <p:nvPr/>
        </p:nvPicPr>
        <p:blipFill>
          <a:blip r:embed="rId15"/>
          <a:stretch>
            <a:fillRect/>
          </a:stretch>
        </p:blipFill>
        <p:spPr>
          <a:xfrm>
            <a:off x="8610112" y="12696"/>
            <a:ext cx="2847975" cy="295275"/>
          </a:xfrm>
          <a:prstGeom prst="rect">
            <a:avLst/>
          </a:prstGeom>
        </p:spPr>
      </p:pic>
      <p:pic>
        <p:nvPicPr>
          <p:cNvPr id="58" name="Imagen 57">
            <a:extLst>
              <a:ext uri="{FF2B5EF4-FFF2-40B4-BE49-F238E27FC236}">
                <a16:creationId xmlns:a16="http://schemas.microsoft.com/office/drawing/2014/main" id="{0AA27A8B-DACC-4B48-9306-64EF8F6B570E}"/>
              </a:ext>
            </a:extLst>
          </p:cNvPr>
          <p:cNvPicPr>
            <a:picLocks noChangeAspect="1"/>
          </p:cNvPicPr>
          <p:nvPr/>
        </p:nvPicPr>
        <p:blipFill rotWithShape="1">
          <a:blip r:embed="rId16">
            <a:extLst>
              <a:ext uri="{BEBA8EAE-BF5A-486C-A8C5-ECC9F3942E4B}">
                <a14:imgProps xmlns:a14="http://schemas.microsoft.com/office/drawing/2010/main">
                  <a14:imgLayer r:embed="rId17">
                    <a14:imgEffect>
                      <a14:backgroundRemoval t="3084" b="89868" l="8559" r="89640">
                        <a14:foregroundMark x1="24324" y1="7930" x2="28829" y2="12775"/>
                        <a14:foregroundMark x1="27477" y1="3524" x2="27477" y2="3524"/>
                        <a14:foregroundMark x1="8559" y1="15859" x2="8559" y2="15859"/>
                        <a14:foregroundMark x1="29279" y1="3524" x2="29279" y2="3524"/>
                        <a14:foregroundMark x1="27928" y1="3084" x2="22523" y2="6167"/>
                        <a14:foregroundMark x1="24775" y1="3524" x2="24775" y2="3524"/>
                        <a14:foregroundMark x1="23874" y1="4846" x2="23874" y2="4846"/>
                      </a14:backgroundRemoval>
                    </a14:imgEffect>
                  </a14:imgLayer>
                </a14:imgProps>
              </a:ext>
            </a:extLst>
          </a:blip>
          <a:srcRect l="6295" r="10114" b="9004"/>
          <a:stretch/>
        </p:blipFill>
        <p:spPr>
          <a:xfrm>
            <a:off x="5671785" y="804906"/>
            <a:ext cx="2050301" cy="2282186"/>
          </a:xfrm>
          <a:prstGeom prst="rect">
            <a:avLst/>
          </a:prstGeom>
        </p:spPr>
      </p:pic>
      <p:sp>
        <p:nvSpPr>
          <p:cNvPr id="37" name="CuadroTexto 36">
            <a:extLst>
              <a:ext uri="{FF2B5EF4-FFF2-40B4-BE49-F238E27FC236}">
                <a16:creationId xmlns:a16="http://schemas.microsoft.com/office/drawing/2014/main" id="{C1C393EB-8002-4DED-81AE-F81624AB686B}"/>
              </a:ext>
            </a:extLst>
          </p:cNvPr>
          <p:cNvSpPr txBox="1"/>
          <p:nvPr/>
        </p:nvSpPr>
        <p:spPr>
          <a:xfrm>
            <a:off x="28170" y="610629"/>
            <a:ext cx="1500732"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Incidencia</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42" name="Picture 2" descr="Imágenes de Cinta Cancer - Descarga gratuita en Freepik">
            <a:extLst>
              <a:ext uri="{FF2B5EF4-FFF2-40B4-BE49-F238E27FC236}">
                <a16:creationId xmlns:a16="http://schemas.microsoft.com/office/drawing/2014/main" id="{4F280F9D-4720-441C-9DAD-5B183D52422D}"/>
              </a:ext>
            </a:extLst>
          </p:cNvPr>
          <p:cNvPicPr>
            <a:picLocks noChangeAspect="1" noChangeArrowheads="1"/>
          </p:cNvPicPr>
          <p:nvPr/>
        </p:nvPicPr>
        <p:blipFill>
          <a:blip r:embed="rId18">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59CF3312-2ED5-49A5-B4F7-BA88F983A2C9}"/>
              </a:ext>
            </a:extLst>
          </p:cNvPr>
          <p:cNvSpPr/>
          <p:nvPr/>
        </p:nvSpPr>
        <p:spPr>
          <a:xfrm>
            <a:off x="6641762" y="307171"/>
            <a:ext cx="5212307" cy="830997"/>
          </a:xfrm>
          <a:prstGeom prst="rect">
            <a:avLst/>
          </a:prstGeom>
        </p:spPr>
        <p:txBody>
          <a:bodyPr wrap="square">
            <a:spAutoFit/>
          </a:bodyPr>
          <a:lstStyle/>
          <a:p>
            <a:r>
              <a:rPr lang="en-US" sz="1600" b="1" dirty="0">
                <a:solidFill>
                  <a:srgbClr val="303153"/>
                </a:solidFill>
                <a:latin typeface="Object Sans"/>
              </a:rPr>
              <a:t>Incidence and Mortality, Males and Females, in 2022</a:t>
            </a:r>
            <a:br>
              <a:rPr lang="en-US" sz="1600" dirty="0">
                <a:solidFill>
                  <a:srgbClr val="000000"/>
                </a:solidFill>
                <a:latin typeface="Object Sans"/>
              </a:rPr>
            </a:br>
            <a:r>
              <a:rPr lang="en-US" sz="1600" dirty="0">
                <a:solidFill>
                  <a:srgbClr val="303153"/>
                </a:solidFill>
                <a:latin typeface="Object Sans"/>
              </a:rPr>
              <a:t>Argentina</a:t>
            </a:r>
            <a:br>
              <a:rPr lang="en-US" sz="1600" dirty="0">
                <a:solidFill>
                  <a:srgbClr val="000000"/>
                </a:solidFill>
                <a:latin typeface="Object Sans"/>
              </a:rPr>
            </a:br>
            <a:r>
              <a:rPr lang="en-US" sz="1600" i="1" dirty="0">
                <a:solidFill>
                  <a:srgbClr val="5C5C5C"/>
                </a:solidFill>
                <a:latin typeface="Object Sans"/>
              </a:rPr>
              <a:t>(Top 15 cancer sites)</a:t>
            </a:r>
            <a:endParaRPr lang="en-US" sz="1600" b="0" i="0" dirty="0">
              <a:solidFill>
                <a:srgbClr val="000000"/>
              </a:solidFill>
              <a:effectLst/>
              <a:latin typeface="Object Sans"/>
            </a:endParaRPr>
          </a:p>
        </p:txBody>
      </p:sp>
      <p:sp>
        <p:nvSpPr>
          <p:cNvPr id="9" name="Rectángulo 8">
            <a:extLst>
              <a:ext uri="{FF2B5EF4-FFF2-40B4-BE49-F238E27FC236}">
                <a16:creationId xmlns:a16="http://schemas.microsoft.com/office/drawing/2014/main" id="{3E19D99C-5894-40E3-8BB1-9A7B4582C70B}"/>
              </a:ext>
            </a:extLst>
          </p:cNvPr>
          <p:cNvSpPr/>
          <p:nvPr/>
        </p:nvSpPr>
        <p:spPr>
          <a:xfrm>
            <a:off x="6784470" y="6446965"/>
            <a:ext cx="4313810" cy="369332"/>
          </a:xfrm>
          <a:prstGeom prst="rect">
            <a:avLst/>
          </a:prstGeom>
        </p:spPr>
        <p:txBody>
          <a:bodyPr wrap="none">
            <a:spAutoFit/>
          </a:bodyPr>
          <a:lstStyle/>
          <a:p>
            <a:r>
              <a:rPr lang="en-US" b="1" dirty="0">
                <a:solidFill>
                  <a:srgbClr val="303153"/>
                </a:solidFill>
                <a:latin typeface="Object Sans"/>
              </a:rPr>
              <a:t>Age-Standardized Rate (World) per 100 000</a:t>
            </a:r>
            <a:endParaRPr lang="es-AR" dirty="0"/>
          </a:p>
        </p:txBody>
      </p:sp>
      <p:sp>
        <p:nvSpPr>
          <p:cNvPr id="10" name="Rectángulo 9">
            <a:extLst>
              <a:ext uri="{FF2B5EF4-FFF2-40B4-BE49-F238E27FC236}">
                <a16:creationId xmlns:a16="http://schemas.microsoft.com/office/drawing/2014/main" id="{9EBBE65F-6403-40D0-B46A-D433A3D96DA1}"/>
              </a:ext>
            </a:extLst>
          </p:cNvPr>
          <p:cNvSpPr/>
          <p:nvPr/>
        </p:nvSpPr>
        <p:spPr>
          <a:xfrm>
            <a:off x="9668687" y="5686092"/>
            <a:ext cx="2581277" cy="461665"/>
          </a:xfrm>
          <a:prstGeom prst="rect">
            <a:avLst/>
          </a:prstGeom>
        </p:spPr>
        <p:txBody>
          <a:bodyPr wrap="square">
            <a:spAutoFit/>
          </a:bodyPr>
          <a:lstStyle/>
          <a:p>
            <a:pPr>
              <a:buFont typeface="Arial" panose="020B0604020202020204" pitchFamily="34" charset="0"/>
              <a:buChar char="•"/>
            </a:pPr>
            <a:r>
              <a:rPr lang="en-US" sz="800" b="1" dirty="0">
                <a:solidFill>
                  <a:srgbClr val="2B3256"/>
                </a:solidFill>
                <a:latin typeface="Object Sans"/>
                <a:hlinkClick r:id="rId19"/>
              </a:rPr>
              <a:t>Cancer TODAY</a:t>
            </a:r>
            <a:r>
              <a:rPr lang="en-US" sz="800" b="1" dirty="0">
                <a:solidFill>
                  <a:srgbClr val="2B3256"/>
                </a:solidFill>
                <a:latin typeface="Object Sans"/>
              </a:rPr>
              <a:t> | </a:t>
            </a:r>
            <a:r>
              <a:rPr lang="en-US" sz="800" b="1" dirty="0">
                <a:solidFill>
                  <a:srgbClr val="2B3256"/>
                </a:solidFill>
                <a:latin typeface="Object Sans"/>
                <a:hlinkClick r:id="rId20"/>
              </a:rPr>
              <a:t>IARC</a:t>
            </a:r>
            <a:r>
              <a:rPr lang="en-US" sz="800" dirty="0">
                <a:solidFill>
                  <a:srgbClr val="2B3256"/>
                </a:solidFill>
                <a:latin typeface="Object Sans"/>
              </a:rPr>
              <a:t> - </a:t>
            </a:r>
            <a:r>
              <a:rPr lang="en-US" sz="800" dirty="0">
                <a:solidFill>
                  <a:srgbClr val="2B3256"/>
                </a:solidFill>
                <a:latin typeface="Object Sans"/>
                <a:hlinkClick r:id="rId19"/>
              </a:rPr>
              <a:t>https://gco.iarc.who.int</a:t>
            </a:r>
            <a:endParaRPr lang="en-US" sz="800" dirty="0">
              <a:solidFill>
                <a:srgbClr val="2B3256"/>
              </a:solidFill>
              <a:latin typeface="Object Sans"/>
            </a:endParaRPr>
          </a:p>
          <a:p>
            <a:pPr>
              <a:buFont typeface="Arial" panose="020B0604020202020204" pitchFamily="34" charset="0"/>
              <a:buChar char="•"/>
            </a:pPr>
            <a:r>
              <a:rPr lang="en-US" sz="800" b="1" dirty="0">
                <a:solidFill>
                  <a:srgbClr val="2B3256"/>
                </a:solidFill>
                <a:latin typeface="Object Sans"/>
              </a:rPr>
              <a:t>Data version</a:t>
            </a:r>
            <a:r>
              <a:rPr lang="en-US" sz="800" dirty="0">
                <a:solidFill>
                  <a:srgbClr val="2B3256"/>
                </a:solidFill>
                <a:latin typeface="Object Sans"/>
              </a:rPr>
              <a:t>: </a:t>
            </a:r>
            <a:r>
              <a:rPr lang="en-US" sz="800" dirty="0" err="1">
                <a:solidFill>
                  <a:srgbClr val="2B3256"/>
                </a:solidFill>
                <a:latin typeface="Object Sans"/>
              </a:rPr>
              <a:t>Globocan</a:t>
            </a:r>
            <a:r>
              <a:rPr lang="en-US" sz="800" dirty="0">
                <a:solidFill>
                  <a:srgbClr val="2B3256"/>
                </a:solidFill>
                <a:latin typeface="Object Sans"/>
              </a:rPr>
              <a:t> 2022 (version 1.1) - 08.02.2024</a:t>
            </a:r>
          </a:p>
          <a:p>
            <a:pPr>
              <a:buFont typeface="Arial" panose="020B0604020202020204" pitchFamily="34" charset="0"/>
              <a:buChar char="•"/>
            </a:pPr>
            <a:r>
              <a:rPr lang="en-US" sz="800" dirty="0">
                <a:solidFill>
                  <a:srgbClr val="2B3256"/>
                </a:solidFill>
                <a:latin typeface="Object Sans"/>
              </a:rPr>
              <a:t>© All Rights Reserved 2025</a:t>
            </a:r>
            <a:endParaRPr lang="en-US" sz="800" b="0" i="0" dirty="0">
              <a:solidFill>
                <a:srgbClr val="2B3256"/>
              </a:solidFill>
              <a:effectLst/>
              <a:latin typeface="Object Sans"/>
            </a:endParaRPr>
          </a:p>
        </p:txBody>
      </p:sp>
      <p:pic>
        <p:nvPicPr>
          <p:cNvPr id="11" name="Imagen 10">
            <a:extLst>
              <a:ext uri="{FF2B5EF4-FFF2-40B4-BE49-F238E27FC236}">
                <a16:creationId xmlns:a16="http://schemas.microsoft.com/office/drawing/2014/main" id="{7829CF37-4277-4974-ABC4-D3469F0F4ABF}"/>
              </a:ext>
            </a:extLst>
          </p:cNvPr>
          <p:cNvPicPr>
            <a:picLocks noChangeAspect="1"/>
          </p:cNvPicPr>
          <p:nvPr/>
        </p:nvPicPr>
        <p:blipFill>
          <a:blip r:embed="rId21"/>
          <a:stretch>
            <a:fillRect/>
          </a:stretch>
        </p:blipFill>
        <p:spPr>
          <a:xfrm>
            <a:off x="2794843" y="5841645"/>
            <a:ext cx="497945" cy="497945"/>
          </a:xfrm>
          <a:prstGeom prst="ellipse">
            <a:avLst/>
          </a:prstGeom>
          <a:scene3d>
            <a:camera prst="orthographicFront"/>
            <a:lightRig rig="threePt" dir="t"/>
          </a:scene3d>
          <a:sp3d>
            <a:bevelT/>
          </a:sp3d>
        </p:spPr>
      </p:pic>
      <p:pic>
        <p:nvPicPr>
          <p:cNvPr id="12" name="Imagen 11">
            <a:extLst>
              <a:ext uri="{FF2B5EF4-FFF2-40B4-BE49-F238E27FC236}">
                <a16:creationId xmlns:a16="http://schemas.microsoft.com/office/drawing/2014/main" id="{EA293B3A-C6F5-481B-B642-DD11D8B3BE96}"/>
              </a:ext>
            </a:extLst>
          </p:cNvPr>
          <p:cNvPicPr>
            <a:picLocks noChangeAspect="1"/>
          </p:cNvPicPr>
          <p:nvPr/>
        </p:nvPicPr>
        <p:blipFill>
          <a:blip r:embed="rId22"/>
          <a:stretch>
            <a:fillRect/>
          </a:stretch>
        </p:blipFill>
        <p:spPr>
          <a:xfrm>
            <a:off x="3091160" y="6334844"/>
            <a:ext cx="497945" cy="497945"/>
          </a:xfrm>
          <a:prstGeom prst="ellipse">
            <a:avLst/>
          </a:prstGeom>
          <a:scene3d>
            <a:camera prst="orthographicFront"/>
            <a:lightRig rig="threePt" dir="t"/>
          </a:scene3d>
          <a:sp3d>
            <a:bevelT/>
          </a:sp3d>
        </p:spPr>
      </p:pic>
      <p:pic>
        <p:nvPicPr>
          <p:cNvPr id="13" name="Imagen 12">
            <a:extLst>
              <a:ext uri="{FF2B5EF4-FFF2-40B4-BE49-F238E27FC236}">
                <a16:creationId xmlns:a16="http://schemas.microsoft.com/office/drawing/2014/main" id="{720DA2C3-72DE-4BBB-9C1E-148BB5F3CD2F}"/>
              </a:ext>
            </a:extLst>
          </p:cNvPr>
          <p:cNvPicPr>
            <a:picLocks noChangeAspect="1"/>
          </p:cNvPicPr>
          <p:nvPr/>
        </p:nvPicPr>
        <p:blipFill>
          <a:blip r:embed="rId23"/>
          <a:stretch>
            <a:fillRect/>
          </a:stretch>
        </p:blipFill>
        <p:spPr>
          <a:xfrm>
            <a:off x="4720111" y="5441576"/>
            <a:ext cx="926750" cy="830997"/>
          </a:xfrm>
          <a:prstGeom prst="rect">
            <a:avLst/>
          </a:prstGeom>
        </p:spPr>
      </p:pic>
      <p:sp>
        <p:nvSpPr>
          <p:cNvPr id="15" name="CuadroTexto 14">
            <a:extLst>
              <a:ext uri="{FF2B5EF4-FFF2-40B4-BE49-F238E27FC236}">
                <a16:creationId xmlns:a16="http://schemas.microsoft.com/office/drawing/2014/main" id="{75202006-496A-4759-B6ED-C5C28FE10058}"/>
              </a:ext>
            </a:extLst>
          </p:cNvPr>
          <p:cNvSpPr txBox="1"/>
          <p:nvPr/>
        </p:nvSpPr>
        <p:spPr>
          <a:xfrm>
            <a:off x="4280532" y="6136124"/>
            <a:ext cx="1936037" cy="461665"/>
          </a:xfrm>
          <a:prstGeom prst="rect">
            <a:avLst/>
          </a:prstGeom>
          <a:noFill/>
        </p:spPr>
        <p:txBody>
          <a:bodyPr wrap="square" rtlCol="0">
            <a:spAutoFit/>
          </a:bodyPr>
          <a:lstStyle/>
          <a:p>
            <a:r>
              <a:rPr lang="es-ES" sz="1200" dirty="0"/>
              <a:t>Incidencia 5,0%</a:t>
            </a:r>
          </a:p>
          <a:p>
            <a:r>
              <a:rPr lang="es-ES" sz="1200" dirty="0"/>
              <a:t>Mortalidad &lt; 1 /100000 </a:t>
            </a:r>
            <a:endParaRPr lang="es-AR" sz="1200" dirty="0"/>
          </a:p>
        </p:txBody>
      </p:sp>
      <p:pic>
        <p:nvPicPr>
          <p:cNvPr id="18" name="Imagen 17">
            <a:extLst>
              <a:ext uri="{FF2B5EF4-FFF2-40B4-BE49-F238E27FC236}">
                <a16:creationId xmlns:a16="http://schemas.microsoft.com/office/drawing/2014/main" id="{BF50BBA2-8A36-433E-96B6-101EE69E47DA}"/>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4000" b="99556" l="9778" r="89778">
                        <a14:foregroundMark x1="25778" y1="15556" x2="25778" y2="15556"/>
                        <a14:foregroundMark x1="34667" y1="8000" x2="24000" y2="24000"/>
                        <a14:foregroundMark x1="36444" y1="6222" x2="44444" y2="4444"/>
                        <a14:foregroundMark x1="36000" y1="26667" x2="36000" y2="26667"/>
                        <a14:foregroundMark x1="23556" y1="21778" x2="23556" y2="21778"/>
                        <a14:foregroundMark x1="48000" y1="95111" x2="48000" y2="95111"/>
                        <a14:foregroundMark x1="49333" y1="99556" x2="49333" y2="99556"/>
                        <a14:backgroundMark x1="9778" y1="19111" x2="9778" y2="19111"/>
                        <a14:backgroundMark x1="9778" y1="19111" x2="14667" y2="72444"/>
                        <a14:backgroundMark x1="14667" y1="72444" x2="15556" y2="74222"/>
                        <a14:backgroundMark x1="89778" y1="20889" x2="88889" y2="98222"/>
                        <a14:backgroundMark x1="50667" y1="31111" x2="48889" y2="27111"/>
                      </a14:backgroundRemoval>
                    </a14:imgEffect>
                  </a14:imgLayer>
                </a14:imgProps>
              </a:ext>
            </a:extLst>
          </a:blip>
          <a:stretch>
            <a:fillRect/>
          </a:stretch>
        </p:blipFill>
        <p:spPr>
          <a:xfrm>
            <a:off x="3977419" y="6147757"/>
            <a:ext cx="383092" cy="383092"/>
          </a:xfrm>
          <a:prstGeom prst="rect">
            <a:avLst/>
          </a:prstGeom>
        </p:spPr>
      </p:pic>
    </p:spTree>
    <p:extLst>
      <p:ext uri="{BB962C8B-B14F-4D97-AF65-F5344CB8AC3E}">
        <p14:creationId xmlns:p14="http://schemas.microsoft.com/office/powerpoint/2010/main" val="911105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4561AD5-FF4C-4F6D-A686-D1EA17BA2955}"/>
              </a:ext>
            </a:extLst>
          </p:cNvPr>
          <p:cNvPicPr>
            <a:picLocks noChangeAspect="1"/>
          </p:cNvPicPr>
          <p:nvPr/>
        </p:nvPicPr>
        <p:blipFill>
          <a:blip r:embed="rId2"/>
          <a:stretch>
            <a:fillRect/>
          </a:stretch>
        </p:blipFill>
        <p:spPr>
          <a:xfrm>
            <a:off x="66692" y="2928730"/>
            <a:ext cx="7832720" cy="3867256"/>
          </a:xfrm>
          <a:prstGeom prst="rect">
            <a:avLst/>
          </a:prstGeom>
        </p:spPr>
      </p:pic>
      <p:sp>
        <p:nvSpPr>
          <p:cNvPr id="11" name="CuadroTexto 10">
            <a:extLst>
              <a:ext uri="{FF2B5EF4-FFF2-40B4-BE49-F238E27FC236}">
                <a16:creationId xmlns:a16="http://schemas.microsoft.com/office/drawing/2014/main" id="{72C0F755-EECE-4E7C-AB12-500647ABD5AA}"/>
              </a:ext>
            </a:extLst>
          </p:cNvPr>
          <p:cNvSpPr txBox="1"/>
          <p:nvPr/>
        </p:nvSpPr>
        <p:spPr>
          <a:xfrm>
            <a:off x="8295861" y="4648401"/>
            <a:ext cx="3829447" cy="2031325"/>
          </a:xfrm>
          <a:prstGeom prst="rect">
            <a:avLst/>
          </a:prstGeom>
          <a:noFill/>
        </p:spPr>
        <p:txBody>
          <a:bodyPr wrap="square" rtlCol="0">
            <a:spAutoFit/>
          </a:bodyPr>
          <a:lstStyle/>
          <a:p>
            <a:pPr algn="just"/>
            <a:r>
              <a:rPr lang="es-ES" dirty="0"/>
              <a:t>En hombres el cáncer de pulmón es responsable del 70% de las muertes.</a:t>
            </a:r>
          </a:p>
          <a:p>
            <a:pPr algn="just"/>
            <a:r>
              <a:rPr lang="es-ES" dirty="0"/>
              <a:t>En mujeres es el cáncer de mamas.</a:t>
            </a:r>
          </a:p>
          <a:p>
            <a:pPr marL="285750" indent="-285750" algn="just">
              <a:buFont typeface="Arial" panose="020B0604020202020204" pitchFamily="34" charset="0"/>
              <a:buChar char="•"/>
            </a:pPr>
            <a:endParaRPr lang="es-ES" dirty="0"/>
          </a:p>
          <a:p>
            <a:pPr algn="just"/>
            <a:r>
              <a:rPr lang="es-ES" dirty="0"/>
              <a:t>En niños (&lt; 15 años) se diagnostican aproximadamente 1200 (124/millón) con una supervivencia cercana al 65%</a:t>
            </a:r>
            <a:endParaRPr lang="es-AR" dirty="0"/>
          </a:p>
        </p:txBody>
      </p:sp>
      <p:sp>
        <p:nvSpPr>
          <p:cNvPr id="13" name="CuadroTexto 12">
            <a:extLst>
              <a:ext uri="{FF2B5EF4-FFF2-40B4-BE49-F238E27FC236}">
                <a16:creationId xmlns:a16="http://schemas.microsoft.com/office/drawing/2014/main" id="{88192273-6B89-46D0-A7DA-FF1C9725FE7F}"/>
              </a:ext>
            </a:extLst>
          </p:cNvPr>
          <p:cNvSpPr txBox="1"/>
          <p:nvPr/>
        </p:nvSpPr>
        <p:spPr>
          <a:xfrm>
            <a:off x="414130" y="123305"/>
            <a:ext cx="3201517"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Panorama en Argentina</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0" name="Imagen 9">
            <a:extLst>
              <a:ext uri="{FF2B5EF4-FFF2-40B4-BE49-F238E27FC236}">
                <a16:creationId xmlns:a16="http://schemas.microsoft.com/office/drawing/2014/main" id="{7893F734-70E6-48AB-9D5C-4685533DA171}"/>
              </a:ext>
            </a:extLst>
          </p:cNvPr>
          <p:cNvPicPr>
            <a:picLocks noChangeAspect="1"/>
          </p:cNvPicPr>
          <p:nvPr/>
        </p:nvPicPr>
        <p:blipFill>
          <a:blip r:embed="rId3"/>
          <a:stretch>
            <a:fillRect/>
          </a:stretch>
        </p:blipFill>
        <p:spPr>
          <a:xfrm>
            <a:off x="9794587" y="123305"/>
            <a:ext cx="1228519" cy="1156253"/>
          </a:xfrm>
          <a:prstGeom prst="rect">
            <a:avLst/>
          </a:prstGeom>
          <a:scene3d>
            <a:camera prst="orthographicFront"/>
            <a:lightRig rig="threePt" dir="t"/>
          </a:scene3d>
          <a:sp3d>
            <a:bevelT/>
          </a:sp3d>
        </p:spPr>
      </p:pic>
      <p:pic>
        <p:nvPicPr>
          <p:cNvPr id="15" name="Picture 2" descr="Imágenes de Cinta Cancer - Descarga gratuita en Freepik">
            <a:extLst>
              <a:ext uri="{FF2B5EF4-FFF2-40B4-BE49-F238E27FC236}">
                <a16:creationId xmlns:a16="http://schemas.microsoft.com/office/drawing/2014/main" id="{E541DB33-0E52-4D0C-B6B9-4B7B2D01289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l="25715" t="8334" r="25714" b="8572"/>
          <a:stretch/>
        </p:blipFill>
        <p:spPr bwMode="auto">
          <a:xfrm flipH="1">
            <a:off x="11516139" y="0"/>
            <a:ext cx="675861" cy="1156253"/>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72B21E54-FC3C-4182-ACFE-AB3173572937}"/>
              </a:ext>
            </a:extLst>
          </p:cNvPr>
          <p:cNvSpPr/>
          <p:nvPr/>
        </p:nvSpPr>
        <p:spPr>
          <a:xfrm>
            <a:off x="695179" y="740953"/>
            <a:ext cx="7441654" cy="1477328"/>
          </a:xfrm>
          <a:prstGeom prst="rect">
            <a:avLst/>
          </a:prstGeom>
        </p:spPr>
        <p:txBody>
          <a:bodyPr wrap="square">
            <a:spAutoFit/>
          </a:bodyPr>
          <a:lstStyle/>
          <a:p>
            <a:r>
              <a:rPr lang="es-AR" altLang="es-AR" dirty="0"/>
              <a:t>Se diagnosticaron unos </a:t>
            </a:r>
            <a:r>
              <a:rPr lang="es-AR" altLang="es-AR" b="1" dirty="0"/>
              <a:t>133 420 casos nuevos de cáncer en 2022</a:t>
            </a:r>
            <a:r>
              <a:rPr lang="es-AR" altLang="es-AR" dirty="0"/>
              <a:t>, con aproximadamente </a:t>
            </a:r>
            <a:r>
              <a:rPr lang="es-AR" altLang="es-AR" b="1" dirty="0"/>
              <a:t>70 500 muertes</a:t>
            </a:r>
            <a:r>
              <a:rPr lang="es-AR" altLang="es-AR" dirty="0"/>
              <a:t> ese mismo año</a:t>
            </a:r>
            <a:r>
              <a:rPr lang="es-ES" dirty="0"/>
              <a:t>.</a:t>
            </a:r>
          </a:p>
          <a:p>
            <a:pPr marL="285750" indent="-285750">
              <a:buFont typeface="Arial" panose="020B0604020202020204" pitchFamily="34" charset="0"/>
              <a:buChar char="•"/>
            </a:pPr>
            <a:endParaRPr lang="es-ES" dirty="0"/>
          </a:p>
          <a:p>
            <a:r>
              <a:rPr lang="es-ES" dirty="0"/>
              <a:t>Es la principal causa de muerte en personas de 40-64 años y la segunda en menores de 39 y mayores de 64.</a:t>
            </a:r>
          </a:p>
        </p:txBody>
      </p:sp>
      <p:sp>
        <p:nvSpPr>
          <p:cNvPr id="3" name="Rectángulo 2">
            <a:extLst>
              <a:ext uri="{FF2B5EF4-FFF2-40B4-BE49-F238E27FC236}">
                <a16:creationId xmlns:a16="http://schemas.microsoft.com/office/drawing/2014/main" id="{C36815FF-6B6B-48A4-B74A-5FDA68C0BED9}"/>
              </a:ext>
            </a:extLst>
          </p:cNvPr>
          <p:cNvSpPr/>
          <p:nvPr/>
        </p:nvSpPr>
        <p:spPr>
          <a:xfrm>
            <a:off x="696943" y="2445645"/>
            <a:ext cx="5399057" cy="369332"/>
          </a:xfrm>
          <a:prstGeom prst="rect">
            <a:avLst/>
          </a:prstGeom>
        </p:spPr>
        <p:txBody>
          <a:bodyPr wrap="square">
            <a:spAutoFit/>
          </a:bodyPr>
          <a:lstStyle/>
          <a:p>
            <a:pPr lvl="0" eaLnBrk="0" fontAlgn="base" hangingPunct="0">
              <a:spcBef>
                <a:spcPct val="0"/>
              </a:spcBef>
              <a:spcAft>
                <a:spcPct val="0"/>
              </a:spcAft>
            </a:pPr>
            <a:r>
              <a:rPr lang="es-AR" altLang="es-AR" dirty="0"/>
              <a:t>En promedio, se detecta un </a:t>
            </a:r>
            <a:r>
              <a:rPr lang="es-AR" altLang="es-AR" b="1" dirty="0"/>
              <a:t>nuevo caso cada 4 minutos</a:t>
            </a:r>
            <a:endParaRPr lang="es-AR" altLang="es-AR" dirty="0"/>
          </a:p>
        </p:txBody>
      </p:sp>
      <p:sp>
        <p:nvSpPr>
          <p:cNvPr id="4" name="Rectángulo 3">
            <a:extLst>
              <a:ext uri="{FF2B5EF4-FFF2-40B4-BE49-F238E27FC236}">
                <a16:creationId xmlns:a16="http://schemas.microsoft.com/office/drawing/2014/main" id="{5C721693-94AD-4C64-9FAA-DBC170450C26}"/>
              </a:ext>
            </a:extLst>
          </p:cNvPr>
          <p:cNvSpPr/>
          <p:nvPr/>
        </p:nvSpPr>
        <p:spPr>
          <a:xfrm>
            <a:off x="8309547" y="1598306"/>
            <a:ext cx="3815761" cy="1200329"/>
          </a:xfrm>
          <a:prstGeom prst="rect">
            <a:avLst/>
          </a:prstGeom>
        </p:spPr>
        <p:txBody>
          <a:bodyPr wrap="square">
            <a:spAutoFit/>
          </a:bodyPr>
          <a:lstStyle/>
          <a:p>
            <a:pPr algn="just"/>
            <a:r>
              <a:rPr lang="es-ES" dirty="0"/>
              <a:t>Aumento de aparición de cánceres en personas </a:t>
            </a:r>
            <a:r>
              <a:rPr lang="es-ES" b="1" dirty="0"/>
              <a:t>menores de 50 </a:t>
            </a:r>
            <a:r>
              <a:rPr lang="es-ES" dirty="0"/>
              <a:t>años, atribuida a factores ambientales, más estudios diagnósticos y genética</a:t>
            </a:r>
            <a:endParaRPr lang="es-AR" dirty="0"/>
          </a:p>
        </p:txBody>
      </p:sp>
      <p:sp>
        <p:nvSpPr>
          <p:cNvPr id="5" name="Rectángulo 4">
            <a:extLst>
              <a:ext uri="{FF2B5EF4-FFF2-40B4-BE49-F238E27FC236}">
                <a16:creationId xmlns:a16="http://schemas.microsoft.com/office/drawing/2014/main" id="{3D10575D-93B7-40B7-BA32-C2238B1BE14F}"/>
              </a:ext>
            </a:extLst>
          </p:cNvPr>
          <p:cNvSpPr/>
          <p:nvPr/>
        </p:nvSpPr>
        <p:spPr>
          <a:xfrm>
            <a:off x="8309547" y="3129324"/>
            <a:ext cx="3815761" cy="1200329"/>
          </a:xfrm>
          <a:prstGeom prst="rect">
            <a:avLst/>
          </a:prstGeom>
        </p:spPr>
        <p:txBody>
          <a:bodyPr wrap="square">
            <a:spAutoFit/>
          </a:bodyPr>
          <a:lstStyle/>
          <a:p>
            <a:pPr algn="just"/>
            <a:r>
              <a:rPr lang="es-ES" dirty="0"/>
              <a:t>El </a:t>
            </a:r>
            <a:r>
              <a:rPr lang="es-ES" b="1" dirty="0"/>
              <a:t>cáncer de pulmón</a:t>
            </a:r>
            <a:r>
              <a:rPr lang="es-ES" dirty="0"/>
              <a:t>, con más de 12 000 casos y 8 400 muertes anuales, representa casi el 19 % de los costos oncológicos (~USD 556 millones) </a:t>
            </a:r>
            <a:endParaRPr lang="es-AR" dirty="0"/>
          </a:p>
        </p:txBody>
      </p:sp>
      <p:pic>
        <p:nvPicPr>
          <p:cNvPr id="16" name="Imagen 15">
            <a:extLst>
              <a:ext uri="{FF2B5EF4-FFF2-40B4-BE49-F238E27FC236}">
                <a16:creationId xmlns:a16="http://schemas.microsoft.com/office/drawing/2014/main" id="{899F13D7-C8CE-45B9-9882-2D32BC258EEA}"/>
              </a:ext>
            </a:extLst>
          </p:cNvPr>
          <p:cNvPicPr>
            <a:picLocks noChangeAspect="1"/>
          </p:cNvPicPr>
          <p:nvPr/>
        </p:nvPicPr>
        <p:blipFill rotWithShape="1">
          <a:blip r:embed="rId6"/>
          <a:srcRect l="24120" t="14270" r="20957" b="28650"/>
          <a:stretch/>
        </p:blipFill>
        <p:spPr>
          <a:xfrm>
            <a:off x="230736" y="803476"/>
            <a:ext cx="397622" cy="413237"/>
          </a:xfrm>
          <a:prstGeom prst="ellipse">
            <a:avLst/>
          </a:prstGeom>
          <a:effectLst>
            <a:outerShdw blurRad="76200" dir="18900000" sy="23000" kx="-1200000" algn="bl" rotWithShape="0">
              <a:prstClr val="black">
                <a:alpha val="20000"/>
              </a:prstClr>
            </a:outerShdw>
          </a:effectLst>
        </p:spPr>
      </p:pic>
      <p:pic>
        <p:nvPicPr>
          <p:cNvPr id="17" name="Imagen 16">
            <a:extLst>
              <a:ext uri="{FF2B5EF4-FFF2-40B4-BE49-F238E27FC236}">
                <a16:creationId xmlns:a16="http://schemas.microsoft.com/office/drawing/2014/main" id="{C77D65EF-34AD-4A31-BE00-078CAA8836B4}"/>
              </a:ext>
            </a:extLst>
          </p:cNvPr>
          <p:cNvPicPr>
            <a:picLocks noChangeAspect="1"/>
          </p:cNvPicPr>
          <p:nvPr/>
        </p:nvPicPr>
        <p:blipFill rotWithShape="1">
          <a:blip r:embed="rId6"/>
          <a:srcRect l="24120" t="14270" r="20957" b="28650"/>
          <a:stretch/>
        </p:blipFill>
        <p:spPr>
          <a:xfrm>
            <a:off x="230736" y="1611996"/>
            <a:ext cx="397622" cy="413237"/>
          </a:xfrm>
          <a:prstGeom prst="ellipse">
            <a:avLst/>
          </a:prstGeom>
          <a:effectLst>
            <a:outerShdw blurRad="76200" dir="18900000" sy="23000" kx="-1200000" algn="bl" rotWithShape="0">
              <a:prstClr val="black">
                <a:alpha val="20000"/>
              </a:prstClr>
            </a:outerShdw>
          </a:effectLst>
        </p:spPr>
      </p:pic>
      <p:pic>
        <p:nvPicPr>
          <p:cNvPr id="18" name="Imagen 17">
            <a:extLst>
              <a:ext uri="{FF2B5EF4-FFF2-40B4-BE49-F238E27FC236}">
                <a16:creationId xmlns:a16="http://schemas.microsoft.com/office/drawing/2014/main" id="{AD6262CE-C554-4F4D-A153-34751F27F690}"/>
              </a:ext>
            </a:extLst>
          </p:cNvPr>
          <p:cNvPicPr>
            <a:picLocks noChangeAspect="1"/>
          </p:cNvPicPr>
          <p:nvPr/>
        </p:nvPicPr>
        <p:blipFill rotWithShape="1">
          <a:blip r:embed="rId6"/>
          <a:srcRect l="24120" t="14270" r="20957" b="28650"/>
          <a:stretch/>
        </p:blipFill>
        <p:spPr>
          <a:xfrm>
            <a:off x="215319" y="2385398"/>
            <a:ext cx="397622" cy="413237"/>
          </a:xfrm>
          <a:prstGeom prst="ellipse">
            <a:avLst/>
          </a:prstGeom>
          <a:effectLst>
            <a:outerShdw blurRad="76200" dir="18900000" sy="23000" kx="-1200000" algn="bl" rotWithShape="0">
              <a:prstClr val="black">
                <a:alpha val="20000"/>
              </a:prstClr>
            </a:outerShdw>
          </a:effectLst>
        </p:spPr>
      </p:pic>
      <p:pic>
        <p:nvPicPr>
          <p:cNvPr id="19" name="Imagen 18">
            <a:extLst>
              <a:ext uri="{FF2B5EF4-FFF2-40B4-BE49-F238E27FC236}">
                <a16:creationId xmlns:a16="http://schemas.microsoft.com/office/drawing/2014/main" id="{ED91F0A7-A0B7-4EE3-91BC-39305E87453E}"/>
              </a:ext>
            </a:extLst>
          </p:cNvPr>
          <p:cNvPicPr>
            <a:picLocks noChangeAspect="1"/>
          </p:cNvPicPr>
          <p:nvPr/>
        </p:nvPicPr>
        <p:blipFill rotWithShape="1">
          <a:blip r:embed="rId6"/>
          <a:srcRect l="24120" t="14270" r="20957" b="28650"/>
          <a:stretch/>
        </p:blipFill>
        <p:spPr>
          <a:xfrm>
            <a:off x="7980803" y="1647787"/>
            <a:ext cx="328744" cy="341654"/>
          </a:xfrm>
          <a:prstGeom prst="ellipse">
            <a:avLst/>
          </a:prstGeom>
          <a:effectLst>
            <a:outerShdw blurRad="76200" dir="18900000" sy="23000" kx="-1200000" algn="bl" rotWithShape="0">
              <a:prstClr val="black">
                <a:alpha val="20000"/>
              </a:prstClr>
            </a:outerShdw>
          </a:effectLst>
        </p:spPr>
      </p:pic>
      <p:pic>
        <p:nvPicPr>
          <p:cNvPr id="20" name="Imagen 19">
            <a:extLst>
              <a:ext uri="{FF2B5EF4-FFF2-40B4-BE49-F238E27FC236}">
                <a16:creationId xmlns:a16="http://schemas.microsoft.com/office/drawing/2014/main" id="{71BCD9A8-6EFB-41E5-891E-7C276F3B9B80}"/>
              </a:ext>
            </a:extLst>
          </p:cNvPr>
          <p:cNvPicPr>
            <a:picLocks noChangeAspect="1"/>
          </p:cNvPicPr>
          <p:nvPr/>
        </p:nvPicPr>
        <p:blipFill rotWithShape="1">
          <a:blip r:embed="rId6"/>
          <a:srcRect l="24120" t="14270" r="20957" b="28650"/>
          <a:stretch/>
        </p:blipFill>
        <p:spPr>
          <a:xfrm>
            <a:off x="7983796" y="3110705"/>
            <a:ext cx="328744" cy="341654"/>
          </a:xfrm>
          <a:prstGeom prst="ellipse">
            <a:avLst/>
          </a:prstGeom>
          <a:effectLst>
            <a:outerShdw blurRad="76200" dir="18900000" sy="23000" kx="-1200000" algn="bl" rotWithShape="0">
              <a:prstClr val="black">
                <a:alpha val="20000"/>
              </a:prstClr>
            </a:outerShdw>
          </a:effectLst>
        </p:spPr>
      </p:pic>
      <p:pic>
        <p:nvPicPr>
          <p:cNvPr id="21" name="Imagen 20">
            <a:extLst>
              <a:ext uri="{FF2B5EF4-FFF2-40B4-BE49-F238E27FC236}">
                <a16:creationId xmlns:a16="http://schemas.microsoft.com/office/drawing/2014/main" id="{C0C9CE47-99CB-4E79-9F7B-CEED98EF549C}"/>
              </a:ext>
            </a:extLst>
          </p:cNvPr>
          <p:cNvPicPr>
            <a:picLocks noChangeAspect="1"/>
          </p:cNvPicPr>
          <p:nvPr/>
        </p:nvPicPr>
        <p:blipFill rotWithShape="1">
          <a:blip r:embed="rId6"/>
          <a:srcRect l="24120" t="14270" r="20957" b="28650"/>
          <a:stretch/>
        </p:blipFill>
        <p:spPr>
          <a:xfrm>
            <a:off x="7983097" y="4648401"/>
            <a:ext cx="328744" cy="341654"/>
          </a:xfrm>
          <a:prstGeom prst="ellipse">
            <a:avLst/>
          </a:prstGeom>
          <a:effectLst>
            <a:outerShdw blurRad="76200" dir="18900000" sy="23000" kx="-1200000" algn="bl" rotWithShape="0">
              <a:prstClr val="black">
                <a:alpha val="20000"/>
              </a:prstClr>
            </a:outerShdw>
          </a:effectLst>
        </p:spPr>
      </p:pic>
      <p:pic>
        <p:nvPicPr>
          <p:cNvPr id="22" name="Imagen 21">
            <a:extLst>
              <a:ext uri="{FF2B5EF4-FFF2-40B4-BE49-F238E27FC236}">
                <a16:creationId xmlns:a16="http://schemas.microsoft.com/office/drawing/2014/main" id="{5F6DBA7E-CBB2-42CC-961C-C487AF4729C4}"/>
              </a:ext>
            </a:extLst>
          </p:cNvPr>
          <p:cNvPicPr>
            <a:picLocks noChangeAspect="1"/>
          </p:cNvPicPr>
          <p:nvPr/>
        </p:nvPicPr>
        <p:blipFill rotWithShape="1">
          <a:blip r:embed="rId6"/>
          <a:srcRect l="24120" t="14270" r="20957" b="28650"/>
          <a:stretch/>
        </p:blipFill>
        <p:spPr>
          <a:xfrm>
            <a:off x="7980803" y="5754917"/>
            <a:ext cx="328744" cy="341654"/>
          </a:xfrm>
          <a:prstGeom prst="ellipse">
            <a:avLst/>
          </a:prstGeom>
          <a:effectLst>
            <a:outerShdw blurRad="76200" dir="18900000" sy="23000" kx="-1200000" algn="bl" rotWithShape="0">
              <a:prstClr val="black">
                <a:alpha val="20000"/>
              </a:prstClr>
            </a:outerShdw>
          </a:effectLst>
        </p:spPr>
      </p:pic>
      <p:pic>
        <p:nvPicPr>
          <p:cNvPr id="23" name="Picture 2" descr="Imágenes de Cinta Cancer - Descarga gratuita en Freepik">
            <a:extLst>
              <a:ext uri="{FF2B5EF4-FFF2-40B4-BE49-F238E27FC236}">
                <a16:creationId xmlns:a16="http://schemas.microsoft.com/office/drawing/2014/main" id="{3A61FA74-4688-41B4-AAE2-F82B3BE7D6FA}"/>
              </a:ext>
            </a:extLst>
          </p:cNvPr>
          <p:cNvPicPr>
            <a:picLocks noChangeAspect="1" noChangeArrowheads="1"/>
          </p:cNvPicPr>
          <p:nvPr/>
        </p:nvPicPr>
        <p:blipFill>
          <a:blip r:embed="rId7">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799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618330CD-8EC7-413C-80CE-C824EA171142}"/>
              </a:ext>
            </a:extLst>
          </p:cNvPr>
          <p:cNvPicPr>
            <a:picLocks noChangeAspect="1"/>
          </p:cNvPicPr>
          <p:nvPr/>
        </p:nvPicPr>
        <p:blipFill>
          <a:blip r:embed="rId2"/>
          <a:stretch>
            <a:fillRect/>
          </a:stretch>
        </p:blipFill>
        <p:spPr>
          <a:xfrm>
            <a:off x="1168726" y="3376846"/>
            <a:ext cx="1651898" cy="1428977"/>
          </a:xfrm>
          <a:prstGeom prst="rect">
            <a:avLst/>
          </a:prstGeom>
        </p:spPr>
      </p:pic>
      <p:pic>
        <p:nvPicPr>
          <p:cNvPr id="2" name="Imagen 1">
            <a:extLst>
              <a:ext uri="{FF2B5EF4-FFF2-40B4-BE49-F238E27FC236}">
                <a16:creationId xmlns:a16="http://schemas.microsoft.com/office/drawing/2014/main" id="{A6F0930C-34C7-4AA3-9FD2-1582F0B8D984}"/>
              </a:ext>
            </a:extLst>
          </p:cNvPr>
          <p:cNvPicPr>
            <a:picLocks noChangeAspect="1"/>
          </p:cNvPicPr>
          <p:nvPr/>
        </p:nvPicPr>
        <p:blipFill>
          <a:blip r:embed="rId3"/>
          <a:stretch>
            <a:fillRect/>
          </a:stretch>
        </p:blipFill>
        <p:spPr>
          <a:xfrm>
            <a:off x="121543" y="375018"/>
            <a:ext cx="2190750" cy="2009775"/>
          </a:xfrm>
          <a:prstGeom prst="rect">
            <a:avLst/>
          </a:prstGeom>
        </p:spPr>
      </p:pic>
      <p:pic>
        <p:nvPicPr>
          <p:cNvPr id="8" name="Imagen 7">
            <a:extLst>
              <a:ext uri="{FF2B5EF4-FFF2-40B4-BE49-F238E27FC236}">
                <a16:creationId xmlns:a16="http://schemas.microsoft.com/office/drawing/2014/main" id="{8C59F1B6-5570-46ED-9D99-45FDC7730BE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68444" y1="32000" x2="77333" y2="24444"/>
                        <a14:foregroundMark x1="64889" y1="26222" x2="45333" y2="24000"/>
                        <a14:foregroundMark x1="39556" y1="40000" x2="70222" y2="70222"/>
                        <a14:foregroundMark x1="21778" y1="54667" x2="32444" y2="69333"/>
                        <a14:foregroundMark x1="21778" y1="81778" x2="38222" y2="67556"/>
                        <a14:foregroundMark x1="38222" y1="67556" x2="39556" y2="64889"/>
                        <a14:foregroundMark x1="41333" y1="77333" x2="58222" y2="75111"/>
                      </a14:backgroundRemoval>
                    </a14:imgEffect>
                  </a14:imgLayer>
                </a14:imgProps>
              </a:ext>
            </a:extLst>
          </a:blip>
          <a:stretch>
            <a:fillRect/>
          </a:stretch>
        </p:blipFill>
        <p:spPr>
          <a:xfrm>
            <a:off x="31059" y="2176479"/>
            <a:ext cx="1050221" cy="1050221"/>
          </a:xfrm>
          <a:prstGeom prst="rect">
            <a:avLst/>
          </a:prstGeom>
        </p:spPr>
      </p:pic>
      <p:sp>
        <p:nvSpPr>
          <p:cNvPr id="4" name="Rectángulo 3">
            <a:extLst>
              <a:ext uri="{FF2B5EF4-FFF2-40B4-BE49-F238E27FC236}">
                <a16:creationId xmlns:a16="http://schemas.microsoft.com/office/drawing/2014/main" id="{DBA1D526-1832-4402-9D24-DD13592C0450}"/>
              </a:ext>
            </a:extLst>
          </p:cNvPr>
          <p:cNvSpPr/>
          <p:nvPr/>
        </p:nvSpPr>
        <p:spPr>
          <a:xfrm>
            <a:off x="1506098" y="3093176"/>
            <a:ext cx="7925822" cy="1200329"/>
          </a:xfrm>
          <a:prstGeom prst="rect">
            <a:avLst/>
          </a:prstGeom>
        </p:spPr>
        <p:txBody>
          <a:bodyPr wrap="square">
            <a:spAutoFit/>
          </a:bodyPr>
          <a:lstStyle/>
          <a:p>
            <a:pPr algn="just"/>
            <a:r>
              <a:rPr lang="es-ES" b="1" i="0" dirty="0">
                <a:effectLst>
                  <a:outerShdw blurRad="38100" dist="38100" dir="2700000" algn="tl">
                    <a:srgbClr val="000000">
                      <a:alpha val="43137"/>
                    </a:srgbClr>
                  </a:outerShdw>
                </a:effectLst>
                <a:latin typeface="Noto Sans"/>
              </a:rPr>
              <a:t>OBESIDAD. </a:t>
            </a:r>
            <a:r>
              <a:rPr lang="es-ES" b="0" i="0" dirty="0">
                <a:effectLst/>
                <a:latin typeface="Noto Sans"/>
              </a:rPr>
              <a:t>mantener un </a:t>
            </a:r>
            <a:r>
              <a:rPr lang="es-ES" b="1" i="0" dirty="0">
                <a:effectLst/>
                <a:latin typeface="Noto Sans"/>
              </a:rPr>
              <a:t>peso</a:t>
            </a:r>
            <a:r>
              <a:rPr lang="es-ES" b="0" i="0" dirty="0">
                <a:effectLst/>
                <a:latin typeface="Noto Sans"/>
              </a:rPr>
              <a:t> saludable</a:t>
            </a:r>
          </a:p>
          <a:p>
            <a:pPr lvl="2" algn="just"/>
            <a:r>
              <a:rPr lang="es-ES" b="0" i="0" dirty="0">
                <a:effectLst/>
                <a:latin typeface="Noto Sans"/>
              </a:rPr>
              <a:t>    llevar una dieta rica en frutas y hortalizas </a:t>
            </a:r>
          </a:p>
          <a:p>
            <a:pPr lvl="2" algn="just"/>
            <a:r>
              <a:rPr lang="es-ES" b="0" i="0" dirty="0">
                <a:effectLst/>
                <a:latin typeface="Noto Sans"/>
              </a:rPr>
              <a:t>    hacer ejercicio periódicamente</a:t>
            </a:r>
          </a:p>
          <a:p>
            <a:pPr lvl="2" algn="just"/>
            <a:r>
              <a:rPr lang="es-ES" b="0" i="0" dirty="0">
                <a:effectLst/>
                <a:latin typeface="Noto Sans"/>
              </a:rPr>
              <a:t>    limitar el consumo de alcohol </a:t>
            </a:r>
          </a:p>
        </p:txBody>
      </p:sp>
      <p:pic>
        <p:nvPicPr>
          <p:cNvPr id="5" name="Imagen 4">
            <a:extLst>
              <a:ext uri="{FF2B5EF4-FFF2-40B4-BE49-F238E27FC236}">
                <a16:creationId xmlns:a16="http://schemas.microsoft.com/office/drawing/2014/main" id="{4545056A-4486-4C35-9E99-A1719D877DB3}"/>
              </a:ext>
            </a:extLst>
          </p:cNvPr>
          <p:cNvPicPr>
            <a:picLocks noChangeAspect="1"/>
          </p:cNvPicPr>
          <p:nvPr/>
        </p:nvPicPr>
        <p:blipFill>
          <a:blip r:embed="rId6"/>
          <a:stretch>
            <a:fillRect/>
          </a:stretch>
        </p:blipFill>
        <p:spPr>
          <a:xfrm>
            <a:off x="10289180" y="14157"/>
            <a:ext cx="1902820" cy="595782"/>
          </a:xfrm>
          <a:prstGeom prst="rect">
            <a:avLst/>
          </a:prstGeom>
        </p:spPr>
      </p:pic>
      <p:sp>
        <p:nvSpPr>
          <p:cNvPr id="3" name="Rectángulo 2">
            <a:extLst>
              <a:ext uri="{FF2B5EF4-FFF2-40B4-BE49-F238E27FC236}">
                <a16:creationId xmlns:a16="http://schemas.microsoft.com/office/drawing/2014/main" id="{43121FB7-2C8D-4C2B-8A04-2C67BAD91B30}"/>
              </a:ext>
            </a:extLst>
          </p:cNvPr>
          <p:cNvSpPr/>
          <p:nvPr/>
        </p:nvSpPr>
        <p:spPr>
          <a:xfrm>
            <a:off x="2152965" y="515721"/>
            <a:ext cx="9632148" cy="923330"/>
          </a:xfrm>
          <a:prstGeom prst="rect">
            <a:avLst/>
          </a:prstGeom>
        </p:spPr>
        <p:txBody>
          <a:bodyPr wrap="square">
            <a:spAutoFit/>
          </a:bodyPr>
          <a:lstStyle/>
          <a:p>
            <a:pPr algn="just"/>
            <a:r>
              <a:rPr lang="es-ES" b="1" dirty="0">
                <a:latin typeface="Arial" panose="020B0604020202020204" pitchFamily="34" charset="0"/>
              </a:rPr>
              <a:t>Entre el 30 y el 50% de las defunciones por cáncer </a:t>
            </a:r>
            <a:r>
              <a:rPr lang="es-ES" dirty="0">
                <a:latin typeface="Arial" panose="020B0604020202020204" pitchFamily="34" charset="0"/>
              </a:rPr>
              <a:t>se podrían prevenir mediante  medidas orientadas a </a:t>
            </a:r>
            <a:r>
              <a:rPr lang="es-ES" b="1" dirty="0">
                <a:latin typeface="Arial" panose="020B0604020202020204" pitchFamily="34" charset="0"/>
              </a:rPr>
              <a:t>modificar o evitar los principales factores de riesgo</a:t>
            </a:r>
            <a:r>
              <a:rPr lang="es-ES" dirty="0">
                <a:latin typeface="Arial" panose="020B0604020202020204" pitchFamily="34" charset="0"/>
              </a:rPr>
              <a:t> y aplicar estrategias de prevención basadas en pruebas científicas. </a:t>
            </a:r>
          </a:p>
        </p:txBody>
      </p:sp>
      <p:pic>
        <p:nvPicPr>
          <p:cNvPr id="9" name="Imagen 8">
            <a:extLst>
              <a:ext uri="{FF2B5EF4-FFF2-40B4-BE49-F238E27FC236}">
                <a16:creationId xmlns:a16="http://schemas.microsoft.com/office/drawing/2014/main" id="{E51D65A7-1D9D-4F13-A4EF-153F46B1DF0E}"/>
              </a:ext>
            </a:extLst>
          </p:cNvPr>
          <p:cNvPicPr>
            <a:picLocks noChangeAspect="1"/>
          </p:cNvPicPr>
          <p:nvPr/>
        </p:nvPicPr>
        <p:blipFill>
          <a:blip r:embed="rId7"/>
          <a:stretch>
            <a:fillRect/>
          </a:stretch>
        </p:blipFill>
        <p:spPr>
          <a:xfrm>
            <a:off x="5632246" y="3787366"/>
            <a:ext cx="781627" cy="781627"/>
          </a:xfrm>
          <a:prstGeom prst="rect">
            <a:avLst/>
          </a:prstGeom>
        </p:spPr>
      </p:pic>
      <p:pic>
        <p:nvPicPr>
          <p:cNvPr id="10" name="Imagen 9">
            <a:extLst>
              <a:ext uri="{FF2B5EF4-FFF2-40B4-BE49-F238E27FC236}">
                <a16:creationId xmlns:a16="http://schemas.microsoft.com/office/drawing/2014/main" id="{3EAD47AA-3A01-429C-838B-D7C4A4934B8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25333" y1="12889" x2="55556" y2="15111"/>
                        <a14:backgroundMark x1="55556" y1="15111" x2="81778" y2="25333"/>
                        <a14:backgroundMark x1="81778" y1="25333" x2="97333" y2="48444"/>
                        <a14:backgroundMark x1="97333" y1="48444" x2="81333" y2="73778"/>
                        <a14:backgroundMark x1="81333" y1="73778" x2="58222" y2="90667"/>
                        <a14:backgroundMark x1="58222" y1="90667" x2="28444" y2="88000"/>
                        <a14:backgroundMark x1="28444" y1="88000" x2="6667" y2="69778"/>
                        <a14:backgroundMark x1="6667" y1="69778" x2="3556" y2="41333"/>
                        <a14:backgroundMark x1="3556" y1="41333" x2="14667" y2="19556"/>
                      </a14:backgroundRemoval>
                    </a14:imgEffect>
                  </a14:imgLayer>
                </a14:imgProps>
              </a:ext>
            </a:extLst>
          </a:blip>
          <a:stretch>
            <a:fillRect/>
          </a:stretch>
        </p:blipFill>
        <p:spPr>
          <a:xfrm>
            <a:off x="6609819" y="2676837"/>
            <a:ext cx="1989778" cy="1989778"/>
          </a:xfrm>
          <a:prstGeom prst="ellipse">
            <a:avLst/>
          </a:prstGeom>
        </p:spPr>
      </p:pic>
      <p:pic>
        <p:nvPicPr>
          <p:cNvPr id="11" name="Imagen 10">
            <a:extLst>
              <a:ext uri="{FF2B5EF4-FFF2-40B4-BE49-F238E27FC236}">
                <a16:creationId xmlns:a16="http://schemas.microsoft.com/office/drawing/2014/main" id="{4D2073B8-0E68-40DF-8C57-9E494A30512A}"/>
              </a:ext>
            </a:extLst>
          </p:cNvPr>
          <p:cNvPicPr>
            <a:picLocks noChangeAspect="1"/>
          </p:cNvPicPr>
          <p:nvPr/>
        </p:nvPicPr>
        <p:blipFill>
          <a:blip r:embed="rId10"/>
          <a:stretch>
            <a:fillRect/>
          </a:stretch>
        </p:blipFill>
        <p:spPr>
          <a:xfrm>
            <a:off x="10289180" y="4178179"/>
            <a:ext cx="1023776" cy="1045160"/>
          </a:xfrm>
          <a:prstGeom prst="rect">
            <a:avLst/>
          </a:prstGeom>
        </p:spPr>
      </p:pic>
      <p:sp>
        <p:nvSpPr>
          <p:cNvPr id="13" name="CuadroTexto 12">
            <a:extLst>
              <a:ext uri="{FF2B5EF4-FFF2-40B4-BE49-F238E27FC236}">
                <a16:creationId xmlns:a16="http://schemas.microsoft.com/office/drawing/2014/main" id="{9A602585-A9BA-4C04-92B3-74700855DD96}"/>
              </a:ext>
            </a:extLst>
          </p:cNvPr>
          <p:cNvSpPr txBox="1"/>
          <p:nvPr/>
        </p:nvSpPr>
        <p:spPr>
          <a:xfrm>
            <a:off x="414130" y="62014"/>
            <a:ext cx="2308645"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Factores de riesgo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5" name="Rectángulo 14">
            <a:extLst>
              <a:ext uri="{FF2B5EF4-FFF2-40B4-BE49-F238E27FC236}">
                <a16:creationId xmlns:a16="http://schemas.microsoft.com/office/drawing/2014/main" id="{E2D9162F-45B7-4D12-9E99-7B5AB1F226DA}"/>
              </a:ext>
            </a:extLst>
          </p:cNvPr>
          <p:cNvSpPr/>
          <p:nvPr/>
        </p:nvSpPr>
        <p:spPr>
          <a:xfrm>
            <a:off x="2195456" y="1582862"/>
            <a:ext cx="7859526" cy="400110"/>
          </a:xfrm>
          <a:prstGeom prst="rect">
            <a:avLst/>
          </a:prstGeom>
          <a:solidFill>
            <a:srgbClr val="FFFF00"/>
          </a:solidFill>
          <a:ln>
            <a:solidFill>
              <a:srgbClr val="FFFF00"/>
            </a:solidFill>
          </a:ln>
          <a:scene3d>
            <a:camera prst="orthographicFront"/>
            <a:lightRig rig="threePt" dir="t"/>
          </a:scene3d>
          <a:sp3d>
            <a:bevelT/>
          </a:sp3d>
        </p:spPr>
        <p:txBody>
          <a:bodyPr wrap="square">
            <a:spAutoFit/>
          </a:bodyPr>
          <a:lstStyle/>
          <a:p>
            <a:pPr algn="just"/>
            <a:r>
              <a:rPr lang="es-ES" sz="2000" b="1" dirty="0">
                <a:effectLst>
                  <a:outerShdw blurRad="38100" dist="38100" dir="2700000" algn="tl">
                    <a:srgbClr val="000000">
                      <a:alpha val="43137"/>
                    </a:srgbClr>
                  </a:outerShdw>
                </a:effectLst>
                <a:latin typeface="Segoe Script" panose="030B0504020000000003" pitchFamily="66" charset="0"/>
              </a:rPr>
              <a:t>La prevención es la estrategia más eficaz a largo plazo.</a:t>
            </a:r>
          </a:p>
        </p:txBody>
      </p:sp>
      <p:sp>
        <p:nvSpPr>
          <p:cNvPr id="21" name="Rectángulo 20">
            <a:extLst>
              <a:ext uri="{FF2B5EF4-FFF2-40B4-BE49-F238E27FC236}">
                <a16:creationId xmlns:a16="http://schemas.microsoft.com/office/drawing/2014/main" id="{C3BA94F1-661F-4DD7-80D7-5F057E7EE53E}"/>
              </a:ext>
            </a:extLst>
          </p:cNvPr>
          <p:cNvSpPr/>
          <p:nvPr/>
        </p:nvSpPr>
        <p:spPr>
          <a:xfrm>
            <a:off x="1545040" y="5598879"/>
            <a:ext cx="8729879" cy="646331"/>
          </a:xfrm>
          <a:prstGeom prst="rect">
            <a:avLst/>
          </a:prstGeom>
        </p:spPr>
        <p:txBody>
          <a:bodyPr wrap="square">
            <a:spAutoFit/>
          </a:bodyPr>
          <a:lstStyle/>
          <a:p>
            <a:pPr algn="just"/>
            <a:r>
              <a:rPr lang="es-ES" b="1" dirty="0">
                <a:effectLst>
                  <a:outerShdw blurRad="38100" dist="38100" dir="2700000" algn="tl">
                    <a:srgbClr val="000000">
                      <a:alpha val="43137"/>
                    </a:srgbClr>
                  </a:outerShdw>
                </a:effectLst>
                <a:latin typeface="Noto Sans"/>
              </a:rPr>
              <a:t>RADIACIONES ULTRAVIOLETA Y LA RADIACIÓN IONIZANTE. </a:t>
            </a:r>
            <a:r>
              <a:rPr lang="es-ES" dirty="0">
                <a:latin typeface="Noto Sans"/>
              </a:rPr>
              <a:t>reducir la </a:t>
            </a:r>
            <a:r>
              <a:rPr lang="es-ES" b="1" dirty="0">
                <a:latin typeface="Noto Sans"/>
              </a:rPr>
              <a:t>exposición a la radiaciones </a:t>
            </a:r>
            <a:r>
              <a:rPr lang="es-ES" dirty="0">
                <a:latin typeface="Noto Sans"/>
              </a:rPr>
              <a:t>(de origen ocupacional o por diagnóstico médico iconográfico)</a:t>
            </a:r>
          </a:p>
        </p:txBody>
      </p:sp>
      <p:sp>
        <p:nvSpPr>
          <p:cNvPr id="22" name="Rectángulo 21">
            <a:extLst>
              <a:ext uri="{FF2B5EF4-FFF2-40B4-BE49-F238E27FC236}">
                <a16:creationId xmlns:a16="http://schemas.microsoft.com/office/drawing/2014/main" id="{65E7500E-B5D2-4D9B-B2F1-7439B1DF9AD5}"/>
              </a:ext>
            </a:extLst>
          </p:cNvPr>
          <p:cNvSpPr/>
          <p:nvPr/>
        </p:nvSpPr>
        <p:spPr>
          <a:xfrm>
            <a:off x="1490055" y="4805823"/>
            <a:ext cx="6879835" cy="646331"/>
          </a:xfrm>
          <a:prstGeom prst="rect">
            <a:avLst/>
          </a:prstGeom>
        </p:spPr>
        <p:txBody>
          <a:bodyPr wrap="square">
            <a:spAutoFit/>
          </a:bodyPr>
          <a:lstStyle/>
          <a:p>
            <a:pPr algn="just"/>
            <a:r>
              <a:rPr lang="es-ES" b="1" dirty="0">
                <a:effectLst>
                  <a:outerShdw blurRad="38100" dist="38100" dir="2700000" algn="tl">
                    <a:srgbClr val="000000">
                      <a:alpha val="43137"/>
                    </a:srgbClr>
                  </a:outerShdw>
                </a:effectLst>
                <a:latin typeface="Noto Sans"/>
              </a:rPr>
              <a:t>INFECCIONES CRÓNICAS. </a:t>
            </a:r>
            <a:r>
              <a:rPr lang="es-ES" dirty="0">
                <a:latin typeface="Noto Sans"/>
              </a:rPr>
              <a:t>también son factores de riesgo de cáncer.</a:t>
            </a:r>
          </a:p>
          <a:p>
            <a:pPr algn="just">
              <a:buFont typeface="Arial" panose="020B0604020202020204" pitchFamily="34" charset="0"/>
              <a:buChar char="•"/>
            </a:pPr>
            <a:r>
              <a:rPr lang="es-ES" dirty="0">
                <a:latin typeface="Noto Sans"/>
              </a:rPr>
              <a:t>vacunarse contra la hepatitis B y el virus del papiloma humano </a:t>
            </a:r>
          </a:p>
        </p:txBody>
      </p:sp>
      <p:sp>
        <p:nvSpPr>
          <p:cNvPr id="24" name="Rectángulo 23">
            <a:extLst>
              <a:ext uri="{FF2B5EF4-FFF2-40B4-BE49-F238E27FC236}">
                <a16:creationId xmlns:a16="http://schemas.microsoft.com/office/drawing/2014/main" id="{704FB72E-E6A1-4AC0-8E9F-CA769ACDC2A4}"/>
              </a:ext>
            </a:extLst>
          </p:cNvPr>
          <p:cNvSpPr/>
          <p:nvPr/>
        </p:nvSpPr>
        <p:spPr>
          <a:xfrm>
            <a:off x="1545040" y="2302796"/>
            <a:ext cx="8102329" cy="369332"/>
          </a:xfrm>
          <a:prstGeom prst="rect">
            <a:avLst/>
          </a:prstGeom>
        </p:spPr>
        <p:txBody>
          <a:bodyPr wrap="square">
            <a:spAutoFit/>
          </a:bodyPr>
          <a:lstStyle/>
          <a:p>
            <a:pPr algn="just"/>
            <a:r>
              <a:rPr lang="es-ES" b="1" dirty="0">
                <a:effectLst>
                  <a:outerShdw blurRad="38100" dist="38100" dir="2700000" algn="tl">
                    <a:srgbClr val="000000">
                      <a:alpha val="43137"/>
                    </a:srgbClr>
                  </a:outerShdw>
                </a:effectLst>
                <a:latin typeface="Noto Sans"/>
              </a:rPr>
              <a:t>TABACO</a:t>
            </a:r>
            <a:r>
              <a:rPr lang="es-ES" dirty="0">
                <a:latin typeface="Noto Sans"/>
              </a:rPr>
              <a:t>. Evitar el </a:t>
            </a:r>
            <a:r>
              <a:rPr lang="es-ES" b="1" dirty="0">
                <a:latin typeface="Noto Sans"/>
              </a:rPr>
              <a:t>consumo</a:t>
            </a:r>
            <a:r>
              <a:rPr lang="es-ES" dirty="0">
                <a:latin typeface="Noto Sans"/>
              </a:rPr>
              <a:t>, en particular cigarrillos y tabaco sin humo</a:t>
            </a:r>
          </a:p>
        </p:txBody>
      </p:sp>
      <p:pic>
        <p:nvPicPr>
          <p:cNvPr id="25" name="Imagen 24">
            <a:extLst>
              <a:ext uri="{FF2B5EF4-FFF2-40B4-BE49-F238E27FC236}">
                <a16:creationId xmlns:a16="http://schemas.microsoft.com/office/drawing/2014/main" id="{29450934-A1DF-4966-A7E3-2451B7DFCB78}"/>
              </a:ext>
            </a:extLst>
          </p:cNvPr>
          <p:cNvPicPr>
            <a:picLocks noChangeAspect="1"/>
          </p:cNvPicPr>
          <p:nvPr/>
        </p:nvPicPr>
        <p:blipFill rotWithShape="1">
          <a:blip r:embed="rId11"/>
          <a:srcRect l="21315" t="14933" r="20409" b="25072"/>
          <a:stretch/>
        </p:blipFill>
        <p:spPr>
          <a:xfrm>
            <a:off x="0" y="5251706"/>
            <a:ext cx="1433826" cy="1564132"/>
          </a:xfrm>
          <a:prstGeom prst="rect">
            <a:avLst/>
          </a:prstGeom>
        </p:spPr>
      </p:pic>
      <p:sp>
        <p:nvSpPr>
          <p:cNvPr id="26" name="Rectángulo 25">
            <a:extLst>
              <a:ext uri="{FF2B5EF4-FFF2-40B4-BE49-F238E27FC236}">
                <a16:creationId xmlns:a16="http://schemas.microsoft.com/office/drawing/2014/main" id="{E2A4F8AD-76E2-48B7-86CB-AF510E65C718}"/>
              </a:ext>
            </a:extLst>
          </p:cNvPr>
          <p:cNvSpPr/>
          <p:nvPr/>
        </p:nvSpPr>
        <p:spPr>
          <a:xfrm>
            <a:off x="1545040" y="6189617"/>
            <a:ext cx="8086888" cy="646331"/>
          </a:xfrm>
          <a:prstGeom prst="rect">
            <a:avLst/>
          </a:prstGeom>
        </p:spPr>
        <p:txBody>
          <a:bodyPr wrap="square">
            <a:spAutoFit/>
          </a:bodyPr>
          <a:lstStyle/>
          <a:p>
            <a:pPr algn="just"/>
            <a:r>
              <a:rPr lang="es-ES" b="1" dirty="0">
                <a:effectLst>
                  <a:outerShdw blurRad="38100" dist="38100" dir="2700000" algn="tl">
                    <a:srgbClr val="000000">
                      <a:alpha val="43137"/>
                    </a:srgbClr>
                  </a:outerShdw>
                </a:effectLst>
                <a:latin typeface="Noto Sans"/>
              </a:rPr>
              <a:t>CONTAMINACIÓN ATMOSFÉRICA </a:t>
            </a:r>
            <a:r>
              <a:rPr lang="es-ES" dirty="0">
                <a:latin typeface="Noto Sans"/>
              </a:rPr>
              <a:t>evitar la </a:t>
            </a:r>
            <a:r>
              <a:rPr lang="es-ES" b="1" dirty="0">
                <a:latin typeface="Noto Sans"/>
              </a:rPr>
              <a:t>contaminación atmosférica </a:t>
            </a:r>
            <a:r>
              <a:rPr lang="es-ES" dirty="0">
                <a:latin typeface="Noto Sans"/>
              </a:rPr>
              <a:t>de las ciudades y el humo de combustibles sólidos en el interior de las viviendas</a:t>
            </a:r>
          </a:p>
        </p:txBody>
      </p:sp>
      <p:pic>
        <p:nvPicPr>
          <p:cNvPr id="27" name="Imagen 26">
            <a:extLst>
              <a:ext uri="{FF2B5EF4-FFF2-40B4-BE49-F238E27FC236}">
                <a16:creationId xmlns:a16="http://schemas.microsoft.com/office/drawing/2014/main" id="{B26527FC-BCBC-46F3-B490-5885A147D166}"/>
              </a:ext>
            </a:extLst>
          </p:cNvPr>
          <p:cNvPicPr>
            <a:picLocks noChangeAspect="1"/>
          </p:cNvPicPr>
          <p:nvPr/>
        </p:nvPicPr>
        <p:blipFill>
          <a:blip r:embed="rId12"/>
          <a:stretch>
            <a:fillRect/>
          </a:stretch>
        </p:blipFill>
        <p:spPr>
          <a:xfrm>
            <a:off x="10527587" y="5650959"/>
            <a:ext cx="1023776" cy="1023776"/>
          </a:xfrm>
          <a:prstGeom prst="rect">
            <a:avLst/>
          </a:prstGeom>
        </p:spPr>
      </p:pic>
      <p:pic>
        <p:nvPicPr>
          <p:cNvPr id="28" name="Imagen 27">
            <a:extLst>
              <a:ext uri="{FF2B5EF4-FFF2-40B4-BE49-F238E27FC236}">
                <a16:creationId xmlns:a16="http://schemas.microsoft.com/office/drawing/2014/main" id="{F63AD6D2-1C4B-4F6C-B1F7-2ADB3E60CF4D}"/>
              </a:ext>
            </a:extLst>
          </p:cNvPr>
          <p:cNvPicPr>
            <a:picLocks noChangeAspect="1"/>
          </p:cNvPicPr>
          <p:nvPr/>
        </p:nvPicPr>
        <p:blipFill>
          <a:blip r:embed="rId13"/>
          <a:stretch>
            <a:fillRect/>
          </a:stretch>
        </p:blipFill>
        <p:spPr>
          <a:xfrm flipH="1">
            <a:off x="1046006" y="2369141"/>
            <a:ext cx="522446" cy="522446"/>
          </a:xfrm>
          <a:prstGeom prst="rect">
            <a:avLst/>
          </a:prstGeom>
        </p:spPr>
      </p:pic>
      <p:sp>
        <p:nvSpPr>
          <p:cNvPr id="6" name="Flecha: a la derecha 5">
            <a:extLst>
              <a:ext uri="{FF2B5EF4-FFF2-40B4-BE49-F238E27FC236}">
                <a16:creationId xmlns:a16="http://schemas.microsoft.com/office/drawing/2014/main" id="{E15EF52B-96B9-425C-8CD0-18716A8A5F62}"/>
              </a:ext>
            </a:extLst>
          </p:cNvPr>
          <p:cNvSpPr/>
          <p:nvPr/>
        </p:nvSpPr>
        <p:spPr>
          <a:xfrm flipH="1">
            <a:off x="8599597" y="3232134"/>
            <a:ext cx="1450893" cy="858862"/>
          </a:xfrm>
          <a:prstGeom prst="rightArrow">
            <a:avLst>
              <a:gd name="adj1" fmla="val 50000"/>
              <a:gd name="adj2" fmla="val 32298"/>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bg1"/>
                </a:solidFill>
                <a:latin typeface="Noto Sans"/>
              </a:rPr>
              <a:t>35 % </a:t>
            </a:r>
            <a:endParaRPr lang="es-AR" sz="1200" b="1" dirty="0">
              <a:solidFill>
                <a:schemeClr val="bg1"/>
              </a:solidFill>
            </a:endParaRPr>
          </a:p>
          <a:p>
            <a:pPr algn="ctr"/>
            <a:r>
              <a:rPr lang="es-ES" sz="1200" b="1" dirty="0"/>
              <a:t> de las muertes </a:t>
            </a:r>
            <a:endParaRPr lang="es-AR" sz="1200" b="1" dirty="0"/>
          </a:p>
        </p:txBody>
      </p:sp>
      <p:sp>
        <p:nvSpPr>
          <p:cNvPr id="30" name="Flecha: a la derecha 29">
            <a:extLst>
              <a:ext uri="{FF2B5EF4-FFF2-40B4-BE49-F238E27FC236}">
                <a16:creationId xmlns:a16="http://schemas.microsoft.com/office/drawing/2014/main" id="{0FEEFBD9-2DCD-4FF4-9A63-4B9CD4262C36}"/>
              </a:ext>
            </a:extLst>
          </p:cNvPr>
          <p:cNvSpPr/>
          <p:nvPr/>
        </p:nvSpPr>
        <p:spPr>
          <a:xfrm flipH="1">
            <a:off x="8602622" y="2068381"/>
            <a:ext cx="1447867" cy="808274"/>
          </a:xfrm>
          <a:prstGeom prst="rightArrow">
            <a:avLst>
              <a:gd name="adj1" fmla="val 50000"/>
              <a:gd name="adj2" fmla="val 32298"/>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bg1"/>
                </a:solidFill>
                <a:latin typeface="Noto Sans"/>
              </a:rPr>
              <a:t>30 % </a:t>
            </a:r>
            <a:endParaRPr lang="es-AR" sz="1200" b="1" dirty="0">
              <a:solidFill>
                <a:schemeClr val="bg1"/>
              </a:solidFill>
            </a:endParaRPr>
          </a:p>
          <a:p>
            <a:pPr algn="ctr"/>
            <a:r>
              <a:rPr lang="es-ES" sz="1200" b="1" dirty="0"/>
              <a:t> de las muertes </a:t>
            </a:r>
            <a:endParaRPr lang="es-AR" sz="1200" b="1" dirty="0"/>
          </a:p>
        </p:txBody>
      </p:sp>
      <p:sp>
        <p:nvSpPr>
          <p:cNvPr id="31" name="Flecha: a la derecha 30">
            <a:extLst>
              <a:ext uri="{FF2B5EF4-FFF2-40B4-BE49-F238E27FC236}">
                <a16:creationId xmlns:a16="http://schemas.microsoft.com/office/drawing/2014/main" id="{D631481C-D8D6-4B9B-B091-2367956EDC7A}"/>
              </a:ext>
            </a:extLst>
          </p:cNvPr>
          <p:cNvSpPr/>
          <p:nvPr/>
        </p:nvSpPr>
        <p:spPr>
          <a:xfrm flipH="1">
            <a:off x="8604088" y="4568993"/>
            <a:ext cx="1450894" cy="803097"/>
          </a:xfrm>
          <a:prstGeom prst="rightArrow">
            <a:avLst>
              <a:gd name="adj1" fmla="val 50000"/>
              <a:gd name="adj2" fmla="val 32298"/>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bg1"/>
                </a:solidFill>
                <a:latin typeface="Noto Sans"/>
              </a:rPr>
              <a:t>20 % </a:t>
            </a:r>
            <a:endParaRPr lang="es-AR" sz="1200" b="1" dirty="0">
              <a:solidFill>
                <a:schemeClr val="bg1"/>
              </a:solidFill>
            </a:endParaRPr>
          </a:p>
          <a:p>
            <a:pPr algn="ctr"/>
            <a:r>
              <a:rPr lang="es-ES" sz="1200" b="1" dirty="0"/>
              <a:t> de las muertes </a:t>
            </a:r>
            <a:endParaRPr lang="es-AR" sz="1200" b="1" dirty="0"/>
          </a:p>
        </p:txBody>
      </p:sp>
      <p:pic>
        <p:nvPicPr>
          <p:cNvPr id="7" name="Imagen 6">
            <a:extLst>
              <a:ext uri="{FF2B5EF4-FFF2-40B4-BE49-F238E27FC236}">
                <a16:creationId xmlns:a16="http://schemas.microsoft.com/office/drawing/2014/main" id="{D99111A2-C5D9-4E56-9467-9CCC3B6E733D}"/>
              </a:ext>
            </a:extLst>
          </p:cNvPr>
          <p:cNvPicPr>
            <a:picLocks noChangeAspect="1"/>
          </p:cNvPicPr>
          <p:nvPr/>
        </p:nvPicPr>
        <p:blipFill>
          <a:blip r:embed="rId14"/>
          <a:stretch>
            <a:fillRect/>
          </a:stretch>
        </p:blipFill>
        <p:spPr>
          <a:xfrm>
            <a:off x="59260" y="3269238"/>
            <a:ext cx="1173018" cy="1173018"/>
          </a:xfrm>
          <a:prstGeom prst="rect">
            <a:avLst/>
          </a:prstGeom>
        </p:spPr>
      </p:pic>
      <p:pic>
        <p:nvPicPr>
          <p:cNvPr id="29" name="Picture 2" descr="Imágenes de Cinta Cancer - Descarga gratuita en Freepik">
            <a:extLst>
              <a:ext uri="{FF2B5EF4-FFF2-40B4-BE49-F238E27FC236}">
                <a16:creationId xmlns:a16="http://schemas.microsoft.com/office/drawing/2014/main" id="{BE3F94AF-6FB4-4024-A16E-625CBA52D367}"/>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905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653334E5-E194-4980-AD74-DC1040EBCE48}"/>
              </a:ext>
            </a:extLst>
          </p:cNvPr>
          <p:cNvPicPr>
            <a:picLocks noChangeAspect="1"/>
          </p:cNvPicPr>
          <p:nvPr/>
        </p:nvPicPr>
        <p:blipFill>
          <a:blip r:embed="rId2"/>
          <a:stretch>
            <a:fillRect/>
          </a:stretch>
        </p:blipFill>
        <p:spPr>
          <a:xfrm>
            <a:off x="6239820" y="3255355"/>
            <a:ext cx="5880160" cy="3479340"/>
          </a:xfrm>
          <a:prstGeom prst="rect">
            <a:avLst/>
          </a:prstGeom>
        </p:spPr>
      </p:pic>
      <p:pic>
        <p:nvPicPr>
          <p:cNvPr id="5" name="Imagen 4">
            <a:extLst>
              <a:ext uri="{FF2B5EF4-FFF2-40B4-BE49-F238E27FC236}">
                <a16:creationId xmlns:a16="http://schemas.microsoft.com/office/drawing/2014/main" id="{6C65EB3F-E57C-47A4-8915-32A81B988F03}"/>
              </a:ext>
            </a:extLst>
          </p:cNvPr>
          <p:cNvPicPr>
            <a:picLocks noChangeAspect="1"/>
          </p:cNvPicPr>
          <p:nvPr/>
        </p:nvPicPr>
        <p:blipFill>
          <a:blip r:embed="rId3"/>
          <a:stretch>
            <a:fillRect/>
          </a:stretch>
        </p:blipFill>
        <p:spPr>
          <a:xfrm>
            <a:off x="10442713" y="45297"/>
            <a:ext cx="1630017" cy="484964"/>
          </a:xfrm>
          <a:prstGeom prst="rect">
            <a:avLst/>
          </a:prstGeom>
        </p:spPr>
      </p:pic>
      <p:sp>
        <p:nvSpPr>
          <p:cNvPr id="7" name="CuadroTexto 6">
            <a:extLst>
              <a:ext uri="{FF2B5EF4-FFF2-40B4-BE49-F238E27FC236}">
                <a16:creationId xmlns:a16="http://schemas.microsoft.com/office/drawing/2014/main" id="{E5CEF473-1CD6-4494-A4EC-40A8E6EEC8AC}"/>
              </a:ext>
            </a:extLst>
          </p:cNvPr>
          <p:cNvSpPr txBox="1"/>
          <p:nvPr/>
        </p:nvSpPr>
        <p:spPr>
          <a:xfrm>
            <a:off x="414130" y="123305"/>
            <a:ext cx="1524776"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Definición</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8" name="Rectángulo 7">
            <a:extLst>
              <a:ext uri="{FF2B5EF4-FFF2-40B4-BE49-F238E27FC236}">
                <a16:creationId xmlns:a16="http://schemas.microsoft.com/office/drawing/2014/main" id="{4076CCEC-0332-4EE1-AEC1-531BDB32DEDC}"/>
              </a:ext>
            </a:extLst>
          </p:cNvPr>
          <p:cNvSpPr/>
          <p:nvPr/>
        </p:nvSpPr>
        <p:spPr>
          <a:xfrm>
            <a:off x="3965959" y="487213"/>
            <a:ext cx="8106771" cy="2308324"/>
          </a:xfrm>
          <a:prstGeom prst="rect">
            <a:avLst/>
          </a:prstGeom>
        </p:spPr>
        <p:txBody>
          <a:bodyPr wrap="square">
            <a:spAutoFit/>
          </a:bodyPr>
          <a:lstStyle/>
          <a:p>
            <a:pPr algn="just"/>
            <a:r>
              <a:rPr lang="es-ES" b="1" dirty="0"/>
              <a:t>«Cáncer», «neoplasia» o «tumor maligno» </a:t>
            </a:r>
            <a:r>
              <a:rPr lang="es-ES" dirty="0"/>
              <a:t>son términos amplios utilizados para aludir a un conjunto de enfermedades que se pueden originar en casi cualquier órgano o tejido del cuerpo cuando células anormales crecen de forma descontrolada, sobrepasan sus límites habituales e invaden partes adyacentes del cuerpo y/o se propagan a otros órganos. </a:t>
            </a:r>
          </a:p>
          <a:p>
            <a:pPr algn="just"/>
            <a:endParaRPr lang="es-ES" dirty="0"/>
          </a:p>
          <a:p>
            <a:pPr algn="just"/>
            <a:r>
              <a:rPr lang="es-ES" dirty="0"/>
              <a:t>Este último proceso se denomina </a:t>
            </a:r>
            <a:r>
              <a:rPr lang="es-ES" b="1" dirty="0"/>
              <a:t>«metástasis»</a:t>
            </a:r>
            <a:r>
              <a:rPr lang="es-ES" dirty="0"/>
              <a:t>, y es una importante causa de defunción por cáncer. </a:t>
            </a:r>
          </a:p>
        </p:txBody>
      </p:sp>
      <p:sp>
        <p:nvSpPr>
          <p:cNvPr id="9" name="Rectángulo 8">
            <a:extLst>
              <a:ext uri="{FF2B5EF4-FFF2-40B4-BE49-F238E27FC236}">
                <a16:creationId xmlns:a16="http://schemas.microsoft.com/office/drawing/2014/main" id="{6C646117-E531-4021-B149-C7C5E2801019}"/>
              </a:ext>
            </a:extLst>
          </p:cNvPr>
          <p:cNvSpPr/>
          <p:nvPr/>
        </p:nvSpPr>
        <p:spPr>
          <a:xfrm>
            <a:off x="9939" y="5557449"/>
            <a:ext cx="6540815" cy="923330"/>
          </a:xfrm>
          <a:prstGeom prst="rect">
            <a:avLst/>
          </a:prstGeom>
        </p:spPr>
        <p:txBody>
          <a:bodyPr wrap="square">
            <a:spAutoFit/>
          </a:bodyPr>
          <a:lstStyle/>
          <a:p>
            <a:pPr algn="just"/>
            <a:r>
              <a:rPr lang="es-ES" dirty="0"/>
              <a:t>Las células tumorales estimulan cambios moleculares, celulares y físicos  dentro de sus tejidos huéspedes para favorecer el crecimiento y la progresión tumoral. </a:t>
            </a:r>
            <a:endParaRPr lang="es-AR" dirty="0"/>
          </a:p>
        </p:txBody>
      </p:sp>
      <p:pic>
        <p:nvPicPr>
          <p:cNvPr id="12" name="Imagen 11">
            <a:extLst>
              <a:ext uri="{FF2B5EF4-FFF2-40B4-BE49-F238E27FC236}">
                <a16:creationId xmlns:a16="http://schemas.microsoft.com/office/drawing/2014/main" id="{54F20E34-316D-49F6-A9D6-55ECD92A1E62}"/>
              </a:ext>
            </a:extLst>
          </p:cNvPr>
          <p:cNvPicPr>
            <a:picLocks noChangeAspect="1"/>
          </p:cNvPicPr>
          <p:nvPr/>
        </p:nvPicPr>
        <p:blipFill>
          <a:blip r:embed="rId4"/>
          <a:stretch>
            <a:fillRect/>
          </a:stretch>
        </p:blipFill>
        <p:spPr>
          <a:xfrm>
            <a:off x="119270" y="527496"/>
            <a:ext cx="3690730" cy="2909623"/>
          </a:xfrm>
          <a:prstGeom prst="rect">
            <a:avLst/>
          </a:prstGeom>
        </p:spPr>
      </p:pic>
      <p:sp>
        <p:nvSpPr>
          <p:cNvPr id="16" name="Rectángulo 15">
            <a:extLst>
              <a:ext uri="{FF2B5EF4-FFF2-40B4-BE49-F238E27FC236}">
                <a16:creationId xmlns:a16="http://schemas.microsoft.com/office/drawing/2014/main" id="{C9FFD807-CC77-47D9-B48B-BF884182F5EA}"/>
              </a:ext>
            </a:extLst>
          </p:cNvPr>
          <p:cNvSpPr/>
          <p:nvPr/>
        </p:nvSpPr>
        <p:spPr>
          <a:xfrm>
            <a:off x="6421544" y="6596195"/>
            <a:ext cx="5770456" cy="276999"/>
          </a:xfrm>
          <a:prstGeom prst="rect">
            <a:avLst/>
          </a:prstGeom>
        </p:spPr>
        <p:txBody>
          <a:bodyPr wrap="square">
            <a:spAutoFit/>
          </a:bodyPr>
          <a:lstStyle/>
          <a:p>
            <a:pPr algn="r"/>
            <a:r>
              <a:rPr lang="en-US" sz="1200" dirty="0"/>
              <a:t>Hallmarks of cancer: the next generation. Hanahan y Weinberg. Cell. 144, 646-74. (2011)</a:t>
            </a:r>
          </a:p>
        </p:txBody>
      </p:sp>
      <p:sp>
        <p:nvSpPr>
          <p:cNvPr id="2" name="Rectángulo 1">
            <a:extLst>
              <a:ext uri="{FF2B5EF4-FFF2-40B4-BE49-F238E27FC236}">
                <a16:creationId xmlns:a16="http://schemas.microsoft.com/office/drawing/2014/main" id="{8F10C31E-E47D-4327-834D-D9B747400C12}"/>
              </a:ext>
            </a:extLst>
          </p:cNvPr>
          <p:cNvSpPr/>
          <p:nvPr/>
        </p:nvSpPr>
        <p:spPr>
          <a:xfrm>
            <a:off x="4030316" y="3105834"/>
            <a:ext cx="4131367" cy="646331"/>
          </a:xfrm>
          <a:prstGeom prst="rect">
            <a:avLst/>
          </a:prstGeom>
          <a:ln>
            <a:solidFill>
              <a:srgbClr val="FF0000"/>
            </a:solidFill>
          </a:ln>
        </p:spPr>
        <p:txBody>
          <a:bodyPr wrap="square">
            <a:spAutoFit/>
          </a:bodyPr>
          <a:lstStyle/>
          <a:p>
            <a:pPr algn="ctr"/>
            <a:r>
              <a:rPr lang="es-ES" dirty="0"/>
              <a:t>El cáncer no se desarrolla solo: crece en un microambiente inflamatorio crónico.</a:t>
            </a:r>
            <a:endParaRPr lang="es-AR" dirty="0"/>
          </a:p>
        </p:txBody>
      </p:sp>
      <p:sp>
        <p:nvSpPr>
          <p:cNvPr id="3" name="Rectángulo 2">
            <a:extLst>
              <a:ext uri="{FF2B5EF4-FFF2-40B4-BE49-F238E27FC236}">
                <a16:creationId xmlns:a16="http://schemas.microsoft.com/office/drawing/2014/main" id="{FC5BCEA3-9724-4E02-A203-C28610955B2C}"/>
              </a:ext>
            </a:extLst>
          </p:cNvPr>
          <p:cNvSpPr/>
          <p:nvPr/>
        </p:nvSpPr>
        <p:spPr>
          <a:xfrm>
            <a:off x="0" y="4007407"/>
            <a:ext cx="6540815" cy="1200329"/>
          </a:xfrm>
          <a:prstGeom prst="rect">
            <a:avLst/>
          </a:prstGeom>
        </p:spPr>
        <p:txBody>
          <a:bodyPr wrap="square">
            <a:spAutoFit/>
          </a:bodyPr>
          <a:lstStyle/>
          <a:p>
            <a:pPr algn="just"/>
            <a:r>
              <a:rPr lang="es-ES" dirty="0"/>
              <a:t>Procesos inflamatorios persistentes (por infecciones, toxinas, autoinmunidad) generan estrés oxidativo, daño al ADN y mutaciones, creando condiciones propicias para la transformación maligna de las células.</a:t>
            </a:r>
            <a:endParaRPr lang="es-AR" dirty="0"/>
          </a:p>
        </p:txBody>
      </p:sp>
      <p:pic>
        <p:nvPicPr>
          <p:cNvPr id="14" name="Picture 2" descr="Imágenes de Cinta Cancer - Descarga gratuita en Freepik">
            <a:extLst>
              <a:ext uri="{FF2B5EF4-FFF2-40B4-BE49-F238E27FC236}">
                <a16:creationId xmlns:a16="http://schemas.microsoft.com/office/drawing/2014/main" id="{672BEA0C-DD9E-4A90-8870-D48B5D04867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19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5CEF473-1CD6-4494-A4EC-40A8E6EEC8AC}"/>
              </a:ext>
            </a:extLst>
          </p:cNvPr>
          <p:cNvSpPr txBox="1"/>
          <p:nvPr/>
        </p:nvSpPr>
        <p:spPr>
          <a:xfrm>
            <a:off x="414130" y="123305"/>
            <a:ext cx="3150221"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Microambiente tumoral</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0" name="Rectángulo 9">
            <a:extLst>
              <a:ext uri="{FF2B5EF4-FFF2-40B4-BE49-F238E27FC236}">
                <a16:creationId xmlns:a16="http://schemas.microsoft.com/office/drawing/2014/main" id="{72EE12D2-A858-4F2A-833C-0C5C31229562}"/>
              </a:ext>
            </a:extLst>
          </p:cNvPr>
          <p:cNvSpPr/>
          <p:nvPr/>
        </p:nvSpPr>
        <p:spPr>
          <a:xfrm>
            <a:off x="46332" y="5595657"/>
            <a:ext cx="11776363" cy="1200329"/>
          </a:xfrm>
          <a:prstGeom prst="rect">
            <a:avLst/>
          </a:prstGeom>
        </p:spPr>
        <p:txBody>
          <a:bodyPr wrap="square">
            <a:spAutoFit/>
          </a:bodyPr>
          <a:lstStyle/>
          <a:p>
            <a:pPr algn="just"/>
            <a:r>
              <a:rPr lang="es-ES" dirty="0"/>
              <a:t>La composición del microambiente tumoral varía según el tipo de tumor, pero sus características distintivas incluyen </a:t>
            </a:r>
            <a:r>
              <a:rPr lang="es-ES" b="1" dirty="0"/>
              <a:t>células inmunitarias, células estromales, vasos sanguíneos y matriz extracelular.</a:t>
            </a:r>
            <a:r>
              <a:rPr lang="es-ES" dirty="0"/>
              <a:t> </a:t>
            </a:r>
          </a:p>
          <a:p>
            <a:pPr algn="just"/>
            <a:endParaRPr lang="es-ES" b="1" dirty="0"/>
          </a:p>
          <a:p>
            <a:pPr algn="just"/>
            <a:r>
              <a:rPr lang="es-ES" b="1" dirty="0"/>
              <a:t>Existe una creciente literatura sobre el microambiente tumoral que ha identificado nuevas dianas terapéuticas en él</a:t>
            </a:r>
            <a:r>
              <a:rPr lang="es-ES" dirty="0"/>
              <a:t>.</a:t>
            </a:r>
            <a:endParaRPr lang="es-AR" dirty="0"/>
          </a:p>
        </p:txBody>
      </p:sp>
      <p:sp>
        <p:nvSpPr>
          <p:cNvPr id="15" name="Rectángulo 14">
            <a:extLst>
              <a:ext uri="{FF2B5EF4-FFF2-40B4-BE49-F238E27FC236}">
                <a16:creationId xmlns:a16="http://schemas.microsoft.com/office/drawing/2014/main" id="{AB1EDD8A-6100-4D97-8F2B-C10F74E9C994}"/>
              </a:ext>
            </a:extLst>
          </p:cNvPr>
          <p:cNvSpPr/>
          <p:nvPr/>
        </p:nvSpPr>
        <p:spPr>
          <a:xfrm>
            <a:off x="5917883" y="1979636"/>
            <a:ext cx="5904812" cy="2031325"/>
          </a:xfrm>
          <a:prstGeom prst="rect">
            <a:avLst/>
          </a:prstGeom>
        </p:spPr>
        <p:txBody>
          <a:bodyPr wrap="square">
            <a:spAutoFit/>
          </a:bodyPr>
          <a:lstStyle/>
          <a:p>
            <a:pPr algn="just"/>
            <a:r>
              <a:rPr lang="es-ES" dirty="0"/>
              <a:t>Durante el desarrollo, se forma un </a:t>
            </a:r>
            <a:r>
              <a:rPr lang="es-ES" b="1" dirty="0"/>
              <a:t>microambiente tumoral </a:t>
            </a:r>
            <a:r>
              <a:rPr lang="es-ES" dirty="0"/>
              <a:t>que es una entidad compleja y en constante evolución. </a:t>
            </a:r>
          </a:p>
          <a:p>
            <a:pPr algn="just"/>
            <a:endParaRPr lang="es-ES" dirty="0"/>
          </a:p>
          <a:p>
            <a:pPr algn="just"/>
            <a:endParaRPr lang="es-ES" dirty="0"/>
          </a:p>
          <a:p>
            <a:pPr algn="just"/>
            <a:r>
              <a:rPr lang="es-ES" dirty="0"/>
              <a:t>Este entorno, caracterizado por condiciones </a:t>
            </a:r>
            <a:r>
              <a:rPr lang="es-ES" b="1" dirty="0"/>
              <a:t>ácidas e hipóxicas</a:t>
            </a:r>
            <a:r>
              <a:rPr lang="es-ES" dirty="0"/>
              <a:t>, favorece la progresión del tumor al facilitar la invasión, la metástasis y la evasión del sistema inmunológico.</a:t>
            </a:r>
            <a:endParaRPr lang="es-AR" dirty="0"/>
          </a:p>
        </p:txBody>
      </p:sp>
      <p:pic>
        <p:nvPicPr>
          <p:cNvPr id="18" name="Imagen 17">
            <a:extLst>
              <a:ext uri="{FF2B5EF4-FFF2-40B4-BE49-F238E27FC236}">
                <a16:creationId xmlns:a16="http://schemas.microsoft.com/office/drawing/2014/main" id="{B6FE7261-4151-41BB-BF6B-79387BFCE1F8}"/>
              </a:ext>
            </a:extLst>
          </p:cNvPr>
          <p:cNvPicPr>
            <a:picLocks noChangeAspect="1"/>
          </p:cNvPicPr>
          <p:nvPr/>
        </p:nvPicPr>
        <p:blipFill>
          <a:blip r:embed="rId2"/>
          <a:stretch>
            <a:fillRect/>
          </a:stretch>
        </p:blipFill>
        <p:spPr>
          <a:xfrm>
            <a:off x="9939" y="560842"/>
            <a:ext cx="5781261" cy="4946189"/>
          </a:xfrm>
          <a:prstGeom prst="rect">
            <a:avLst/>
          </a:prstGeom>
          <a:ln>
            <a:noFill/>
          </a:ln>
        </p:spPr>
      </p:pic>
      <p:pic>
        <p:nvPicPr>
          <p:cNvPr id="9" name="Picture 2" descr="Imágenes de Cinta Cancer - Descarga gratuita en Freepik">
            <a:extLst>
              <a:ext uri="{FF2B5EF4-FFF2-40B4-BE49-F238E27FC236}">
                <a16:creationId xmlns:a16="http://schemas.microsoft.com/office/drawing/2014/main" id="{FE4C20FE-CA00-458A-9742-36F89A9689C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EEE3DD2-CC5F-4F6B-972D-1D0EA4062A4C}"/>
              </a:ext>
            </a:extLst>
          </p:cNvPr>
          <p:cNvSpPr/>
          <p:nvPr/>
        </p:nvSpPr>
        <p:spPr>
          <a:xfrm>
            <a:off x="5934513" y="560842"/>
            <a:ext cx="5904812" cy="646331"/>
          </a:xfrm>
          <a:prstGeom prst="rect">
            <a:avLst/>
          </a:prstGeom>
        </p:spPr>
        <p:txBody>
          <a:bodyPr wrap="square">
            <a:spAutoFit/>
          </a:bodyPr>
          <a:lstStyle/>
          <a:p>
            <a:r>
              <a:rPr lang="es-ES" dirty="0"/>
              <a:t>EL cáncer no es sólo un conjunto de células que se dividen sin control.</a:t>
            </a:r>
            <a:endParaRPr lang="es-AR" dirty="0"/>
          </a:p>
        </p:txBody>
      </p:sp>
    </p:spTree>
    <p:extLst>
      <p:ext uri="{BB962C8B-B14F-4D97-AF65-F5344CB8AC3E}">
        <p14:creationId xmlns:p14="http://schemas.microsoft.com/office/powerpoint/2010/main" val="4241860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ágenes de Cinta Cancer - Descarga gratuita en Freepik">
            <a:extLst>
              <a:ext uri="{FF2B5EF4-FFF2-40B4-BE49-F238E27FC236}">
                <a16:creationId xmlns:a16="http://schemas.microsoft.com/office/drawing/2014/main" id="{4C6365FA-7137-4F49-A102-BD82A26DC4B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E5CEF473-1CD6-4494-A4EC-40A8E6EEC8AC}"/>
              </a:ext>
            </a:extLst>
          </p:cNvPr>
          <p:cNvSpPr txBox="1"/>
          <p:nvPr/>
        </p:nvSpPr>
        <p:spPr>
          <a:xfrm>
            <a:off x="414130" y="123305"/>
            <a:ext cx="3150221"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Microambiente tumoral</a:t>
            </a:r>
            <a:endParaRPr lang="es-AR" b="1" dirty="0">
              <a:effectLst>
                <a:outerShdw blurRad="38100" dist="38100" dir="2700000" algn="tl">
                  <a:srgbClr val="000000">
                    <a:alpha val="43137"/>
                  </a:srgbClr>
                </a:outerShdw>
              </a:effectLst>
              <a:latin typeface="Segoe Script" panose="030B0504020000000003" pitchFamily="66" charset="0"/>
            </a:endParaRPr>
          </a:p>
        </p:txBody>
      </p:sp>
      <p:pic>
        <p:nvPicPr>
          <p:cNvPr id="14" name="Imagen 13">
            <a:extLst>
              <a:ext uri="{FF2B5EF4-FFF2-40B4-BE49-F238E27FC236}">
                <a16:creationId xmlns:a16="http://schemas.microsoft.com/office/drawing/2014/main" id="{20BB4FDD-7C9B-4031-BC39-6F7646B94D91}"/>
              </a:ext>
            </a:extLst>
          </p:cNvPr>
          <p:cNvPicPr>
            <a:picLocks noChangeAspect="1"/>
          </p:cNvPicPr>
          <p:nvPr/>
        </p:nvPicPr>
        <p:blipFill rotWithShape="1">
          <a:blip r:embed="rId4"/>
          <a:srcRect t="31305" r="11353" b="37004"/>
          <a:stretch/>
        </p:blipFill>
        <p:spPr>
          <a:xfrm>
            <a:off x="8014666" y="3562875"/>
            <a:ext cx="4134678" cy="3284709"/>
          </a:xfrm>
          <a:prstGeom prst="rect">
            <a:avLst/>
          </a:prstGeom>
        </p:spPr>
      </p:pic>
      <p:pic>
        <p:nvPicPr>
          <p:cNvPr id="13" name="Imagen 12">
            <a:extLst>
              <a:ext uri="{FF2B5EF4-FFF2-40B4-BE49-F238E27FC236}">
                <a16:creationId xmlns:a16="http://schemas.microsoft.com/office/drawing/2014/main" id="{54579D98-8585-4441-80D6-BCC30889B2BB}"/>
              </a:ext>
            </a:extLst>
          </p:cNvPr>
          <p:cNvPicPr>
            <a:picLocks noChangeAspect="1"/>
          </p:cNvPicPr>
          <p:nvPr/>
        </p:nvPicPr>
        <p:blipFill>
          <a:blip r:embed="rId5"/>
          <a:stretch>
            <a:fillRect/>
          </a:stretch>
        </p:blipFill>
        <p:spPr>
          <a:xfrm>
            <a:off x="9497149" y="95310"/>
            <a:ext cx="2588833" cy="1454595"/>
          </a:xfrm>
          <a:prstGeom prst="rect">
            <a:avLst/>
          </a:prstGeom>
        </p:spPr>
      </p:pic>
      <p:pic>
        <p:nvPicPr>
          <p:cNvPr id="22" name="Imagen 21">
            <a:extLst>
              <a:ext uri="{FF2B5EF4-FFF2-40B4-BE49-F238E27FC236}">
                <a16:creationId xmlns:a16="http://schemas.microsoft.com/office/drawing/2014/main" id="{007F7752-51B6-4DEB-AA0F-7257625DACBB}"/>
              </a:ext>
            </a:extLst>
          </p:cNvPr>
          <p:cNvPicPr>
            <a:picLocks noChangeAspect="1"/>
          </p:cNvPicPr>
          <p:nvPr/>
        </p:nvPicPr>
        <p:blipFill>
          <a:blip r:embed="rId6"/>
          <a:stretch>
            <a:fillRect/>
          </a:stretch>
        </p:blipFill>
        <p:spPr>
          <a:xfrm>
            <a:off x="153023" y="1350066"/>
            <a:ext cx="4386469" cy="4307605"/>
          </a:xfrm>
          <a:prstGeom prst="rect">
            <a:avLst/>
          </a:prstGeom>
        </p:spPr>
      </p:pic>
      <p:sp>
        <p:nvSpPr>
          <p:cNvPr id="24" name="Rectángulo 23">
            <a:extLst>
              <a:ext uri="{FF2B5EF4-FFF2-40B4-BE49-F238E27FC236}">
                <a16:creationId xmlns:a16="http://schemas.microsoft.com/office/drawing/2014/main" id="{580572CC-6D82-4177-8E82-DF2F4436E4BF}"/>
              </a:ext>
            </a:extLst>
          </p:cNvPr>
          <p:cNvSpPr/>
          <p:nvPr/>
        </p:nvSpPr>
        <p:spPr>
          <a:xfrm>
            <a:off x="9939" y="5657671"/>
            <a:ext cx="7875104" cy="1200329"/>
          </a:xfrm>
          <a:prstGeom prst="rect">
            <a:avLst/>
          </a:prstGeom>
        </p:spPr>
        <p:txBody>
          <a:bodyPr wrap="square">
            <a:spAutoFit/>
          </a:bodyPr>
          <a:lstStyle/>
          <a:p>
            <a:pPr algn="just"/>
            <a:r>
              <a:rPr lang="en-US" sz="1200" b="1" dirty="0">
                <a:latin typeface="BlinkMacSystemFont"/>
              </a:rPr>
              <a:t>Role of individual galectins in the hallmarks of cancer.</a:t>
            </a:r>
            <a:r>
              <a:rPr lang="en-US" sz="1200" dirty="0">
                <a:latin typeface="BlinkMacSystemFont"/>
              </a:rPr>
              <a:t> This adapted figure from Hanahan and Weinberg’s iconic review “The hallmarks of cancer: The next generation” (Hanahan and Weinberg, 2011) depicts the impact of different galectin family members on different cancer hallmarks. Galectins can either promote (green) or impair (red) different cellular and molecular processes leading to tumor growth and progression. Most work has focused on the role of galectins on selected cancer hallmarks such as avoiding immune responses, promoting angiogenesis, and sustaining proliferative signaling, while their influence on other hallmarks has only been partially explored. Fig. 1 is adapted with permission from </a:t>
            </a:r>
            <a:r>
              <a:rPr lang="en-US" sz="1200" i="1" dirty="0">
                <a:latin typeface="BlinkMacSystemFont"/>
              </a:rPr>
              <a:t>Cell</a:t>
            </a:r>
            <a:r>
              <a:rPr lang="en-US" sz="1200" dirty="0">
                <a:latin typeface="BlinkMacSystemFont"/>
              </a:rPr>
              <a:t>.</a:t>
            </a:r>
            <a:endParaRPr lang="es-AR" sz="1200" dirty="0"/>
          </a:p>
        </p:txBody>
      </p:sp>
      <p:sp>
        <p:nvSpPr>
          <p:cNvPr id="2" name="Rectángulo 1">
            <a:extLst>
              <a:ext uri="{FF2B5EF4-FFF2-40B4-BE49-F238E27FC236}">
                <a16:creationId xmlns:a16="http://schemas.microsoft.com/office/drawing/2014/main" id="{6FC3B35B-32BF-4A77-89BD-79C94DE1C536}"/>
              </a:ext>
            </a:extLst>
          </p:cNvPr>
          <p:cNvSpPr/>
          <p:nvPr/>
        </p:nvSpPr>
        <p:spPr>
          <a:xfrm>
            <a:off x="4669115" y="3858227"/>
            <a:ext cx="3168922" cy="1477328"/>
          </a:xfrm>
          <a:prstGeom prst="rect">
            <a:avLst/>
          </a:prstGeom>
        </p:spPr>
        <p:txBody>
          <a:bodyPr wrap="square">
            <a:spAutoFit/>
          </a:bodyPr>
          <a:lstStyle/>
          <a:p>
            <a:pPr algn="ctr"/>
            <a:r>
              <a:rPr lang="en-US" b="1" dirty="0">
                <a:solidFill>
                  <a:srgbClr val="0070C0"/>
                </a:solidFill>
              </a:rPr>
              <a:t>REVIEW</a:t>
            </a:r>
          </a:p>
          <a:p>
            <a:pPr algn="ctr"/>
            <a:r>
              <a:rPr lang="en-US" b="1" dirty="0">
                <a:solidFill>
                  <a:srgbClr val="0070C0"/>
                </a:solidFill>
              </a:rPr>
              <a:t>Sweetening the hallmarks of cancer: Galectins as multifunctional mediators of tumor progression</a:t>
            </a:r>
            <a:endParaRPr lang="es-AR" b="1" dirty="0">
              <a:solidFill>
                <a:srgbClr val="0070C0"/>
              </a:solidFill>
            </a:endParaRPr>
          </a:p>
        </p:txBody>
      </p:sp>
      <p:sp>
        <p:nvSpPr>
          <p:cNvPr id="3" name="Rectangle 1">
            <a:extLst>
              <a:ext uri="{FF2B5EF4-FFF2-40B4-BE49-F238E27FC236}">
                <a16:creationId xmlns:a16="http://schemas.microsoft.com/office/drawing/2014/main" id="{BE224E93-BBE1-4379-A2CB-15C44BF5C079}"/>
              </a:ext>
            </a:extLst>
          </p:cNvPr>
          <p:cNvSpPr>
            <a:spLocks noChangeArrowheads="1"/>
          </p:cNvSpPr>
          <p:nvPr/>
        </p:nvSpPr>
        <p:spPr bwMode="auto">
          <a:xfrm>
            <a:off x="4660216" y="1919236"/>
            <a:ext cx="742576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s-AR" altLang="es-AR" sz="1600" b="0" i="0" u="none" strike="noStrike" cap="none" normalizeH="0" baseline="0" dirty="0">
                <a:ln>
                  <a:noFill/>
                </a:ln>
                <a:solidFill>
                  <a:schemeClr val="tx1"/>
                </a:solidFill>
                <a:effectLst/>
                <a:latin typeface="Arial" panose="020B0604020202020204" pitchFamily="34" charset="0"/>
              </a:rPr>
              <a:t>Sus investigaciones demuestran como las </a:t>
            </a:r>
            <a:r>
              <a:rPr kumimoji="0" lang="es-AR" altLang="es-AR" sz="1600" b="1" i="0" u="none" strike="noStrike" cap="none" normalizeH="0" baseline="0" dirty="0" err="1">
                <a:ln>
                  <a:noFill/>
                </a:ln>
                <a:solidFill>
                  <a:schemeClr val="tx1"/>
                </a:solidFill>
                <a:effectLst/>
                <a:latin typeface="Arial" panose="020B0604020202020204" pitchFamily="34" charset="0"/>
              </a:rPr>
              <a:t>galectinas</a:t>
            </a:r>
            <a:r>
              <a:rPr kumimoji="0" lang="es-AR" altLang="es-AR" sz="1600" b="0" i="0" u="none" strike="noStrike" cap="none" normalizeH="0" baseline="0" dirty="0">
                <a:ln>
                  <a:noFill/>
                </a:ln>
                <a:solidFill>
                  <a:schemeClr val="tx1"/>
                </a:solidFill>
                <a:effectLst/>
                <a:latin typeface="Arial" panose="020B0604020202020204" pitchFamily="34" charset="0"/>
              </a:rPr>
              <a:t> (una familia de proteínas que se unen a azúcares) </a:t>
            </a:r>
            <a:r>
              <a:rPr kumimoji="0" lang="es-AR" altLang="es-AR" sz="1600" b="1" i="0" u="none" strike="noStrike" cap="none" normalizeH="0" baseline="0" dirty="0">
                <a:ln>
                  <a:noFill/>
                </a:ln>
                <a:solidFill>
                  <a:schemeClr val="tx1"/>
                </a:solidFill>
                <a:effectLst/>
                <a:latin typeface="Arial" panose="020B0604020202020204" pitchFamily="34" charset="0"/>
              </a:rPr>
              <a:t>modulan el sistema inmune</a:t>
            </a:r>
            <a:r>
              <a:rPr kumimoji="0" lang="es-AR" altLang="es-AR" sz="1600" b="0" i="0" u="none" strike="noStrike" cap="none" normalizeH="0" baseline="0" dirty="0">
                <a:ln>
                  <a:noFill/>
                </a:ln>
                <a:solidFill>
                  <a:schemeClr val="tx1"/>
                </a:solidFill>
                <a:effectLst/>
                <a:latin typeface="Arial" panose="020B0604020202020204" pitchFamily="34" charset="0"/>
              </a:rPr>
              <a:t>.</a:t>
            </a:r>
          </a:p>
          <a:p>
            <a:pPr marL="0" marR="0" lvl="0" indent="0" defTabSz="914400" rtl="0" eaLnBrk="0" fontAlgn="base" latinLnBrk="0" hangingPunct="0">
              <a:lnSpc>
                <a:spcPct val="100000"/>
              </a:lnSpc>
              <a:spcBef>
                <a:spcPct val="0"/>
              </a:spcBef>
              <a:spcAft>
                <a:spcPct val="0"/>
              </a:spcAft>
              <a:buClrTx/>
              <a:buSzTx/>
              <a:tabLst/>
            </a:pPr>
            <a:r>
              <a:rPr lang="es-AR" altLang="es-AR" sz="1600" dirty="0">
                <a:latin typeface="Arial" panose="020B0604020202020204" pitchFamily="34" charset="0"/>
              </a:rPr>
              <a:t>Como </a:t>
            </a:r>
            <a:r>
              <a:rPr kumimoji="0" lang="es-AR" altLang="es-AR" sz="1600" b="0" i="0" u="none" strike="noStrike" cap="none" normalizeH="0" baseline="0" dirty="0">
                <a:ln>
                  <a:noFill/>
                </a:ln>
                <a:solidFill>
                  <a:schemeClr val="tx1"/>
                </a:solidFill>
                <a:effectLst/>
                <a:latin typeface="Arial" panose="020B0604020202020204" pitchFamily="34" charset="0"/>
              </a:rPr>
              <a:t>actúan como </a:t>
            </a:r>
            <a:r>
              <a:rPr kumimoji="0" lang="es-AR" altLang="es-AR" sz="1600" b="1" i="0" u="none" strike="noStrike" cap="none" normalizeH="0" baseline="0" dirty="0">
                <a:ln>
                  <a:noFill/>
                </a:ln>
                <a:solidFill>
                  <a:schemeClr val="tx1"/>
                </a:solidFill>
                <a:effectLst/>
                <a:latin typeface="Arial" panose="020B0604020202020204" pitchFamily="34" charset="0"/>
              </a:rPr>
              <a:t>mediadores inmunosupresores</a:t>
            </a:r>
            <a:r>
              <a:rPr kumimoji="0" lang="es-AR" altLang="es-AR" sz="1600" b="0" i="0" u="none" strike="noStrike" cap="none" normalizeH="0" baseline="0" dirty="0">
                <a:ln>
                  <a:noFill/>
                </a:ln>
                <a:solidFill>
                  <a:schemeClr val="tx1"/>
                </a:solidFill>
                <a:effectLst/>
                <a:latin typeface="Arial" panose="020B0604020202020204" pitchFamily="34" charset="0"/>
              </a:rPr>
              <a:t>, desactivando linfocitos T y favoreciendo la tolerancia tumoral.</a:t>
            </a:r>
          </a:p>
          <a:p>
            <a:pPr marL="0" marR="0" lvl="0" indent="0" defTabSz="914400" rtl="0" eaLnBrk="0" fontAlgn="base" latinLnBrk="0" hangingPunct="0">
              <a:lnSpc>
                <a:spcPct val="100000"/>
              </a:lnSpc>
              <a:spcBef>
                <a:spcPct val="0"/>
              </a:spcBef>
              <a:spcAft>
                <a:spcPct val="0"/>
              </a:spcAft>
              <a:buClrTx/>
              <a:buSzTx/>
              <a:tabLst/>
            </a:pPr>
            <a:r>
              <a:rPr kumimoji="0" lang="es-AR" altLang="es-AR" sz="1600" b="0" i="0" u="none" strike="noStrike" cap="none" normalizeH="0" baseline="0" dirty="0">
                <a:ln>
                  <a:noFill/>
                </a:ln>
                <a:solidFill>
                  <a:schemeClr val="tx1"/>
                </a:solidFill>
                <a:effectLst/>
                <a:latin typeface="Arial" panose="020B0604020202020204" pitchFamily="34" charset="0"/>
              </a:rPr>
              <a:t>Y como influyen en </a:t>
            </a:r>
            <a:r>
              <a:rPr kumimoji="0" lang="es-AR" altLang="es-AR" sz="1600" b="1" i="0" u="none" strike="noStrike" cap="none" normalizeH="0" baseline="0" dirty="0">
                <a:ln>
                  <a:noFill/>
                </a:ln>
                <a:solidFill>
                  <a:schemeClr val="tx1"/>
                </a:solidFill>
                <a:effectLst/>
                <a:latin typeface="Arial" panose="020B0604020202020204" pitchFamily="34" charset="0"/>
              </a:rPr>
              <a:t>la angiogénesis, adhesión celular y señalización tumoral</a:t>
            </a:r>
            <a:r>
              <a:rPr kumimoji="0" lang="es-AR" altLang="es-AR" sz="1600" b="0" i="0" u="none" strike="noStrike" cap="none" normalizeH="0" baseline="0" dirty="0">
                <a:ln>
                  <a:noFill/>
                </a:ln>
                <a:solidFill>
                  <a:schemeClr val="tx1"/>
                </a:solidFill>
                <a:effectLst/>
                <a:latin typeface="Arial" panose="020B0604020202020204" pitchFamily="34" charset="0"/>
              </a:rPr>
              <a:t>.</a:t>
            </a:r>
          </a:p>
        </p:txBody>
      </p:sp>
      <p:sp>
        <p:nvSpPr>
          <p:cNvPr id="4" name="Rectángulo 3">
            <a:extLst>
              <a:ext uri="{FF2B5EF4-FFF2-40B4-BE49-F238E27FC236}">
                <a16:creationId xmlns:a16="http://schemas.microsoft.com/office/drawing/2014/main" id="{E7FECFF1-E418-41AA-819A-FC0256DF751F}"/>
              </a:ext>
            </a:extLst>
          </p:cNvPr>
          <p:cNvSpPr/>
          <p:nvPr/>
        </p:nvSpPr>
        <p:spPr>
          <a:xfrm>
            <a:off x="414130" y="466205"/>
            <a:ext cx="9083019" cy="830997"/>
          </a:xfrm>
          <a:prstGeom prst="rect">
            <a:avLst/>
          </a:prstGeom>
        </p:spPr>
        <p:txBody>
          <a:bodyPr wrap="square">
            <a:spAutoFit/>
          </a:bodyPr>
          <a:lstStyle/>
          <a:p>
            <a:pPr lvl="0" algn="r" eaLnBrk="0" fontAlgn="base" hangingPunct="0">
              <a:spcBef>
                <a:spcPct val="0"/>
              </a:spcBef>
              <a:spcAft>
                <a:spcPct val="0"/>
              </a:spcAft>
            </a:pPr>
            <a:r>
              <a:rPr lang="es-AR" altLang="es-AR" sz="1600" dirty="0">
                <a:latin typeface="Arial" panose="020B0604020202020204" pitchFamily="34" charset="0"/>
              </a:rPr>
              <a:t>Un referente internacional en el estudio del microambiente tumoral es el Dr. </a:t>
            </a:r>
            <a:r>
              <a:rPr lang="es-AR" altLang="es-AR" sz="1600" b="1" dirty="0">
                <a:latin typeface="Arial" panose="020B0604020202020204" pitchFamily="34" charset="0"/>
              </a:rPr>
              <a:t>Gabriel </a:t>
            </a:r>
            <a:r>
              <a:rPr lang="es-AR" altLang="es-AR" sz="1600" b="1" dirty="0" err="1">
                <a:latin typeface="Arial" panose="020B0604020202020204" pitchFamily="34" charset="0"/>
              </a:rPr>
              <a:t>Rabinovich</a:t>
            </a:r>
            <a:r>
              <a:rPr lang="es-AR" altLang="es-AR" sz="1600" dirty="0">
                <a:latin typeface="Arial" panose="020B0604020202020204" pitchFamily="34" charset="0"/>
              </a:rPr>
              <a:t>,</a:t>
            </a:r>
          </a:p>
          <a:p>
            <a:pPr lvl="0" algn="r" eaLnBrk="0" fontAlgn="base" hangingPunct="0">
              <a:spcBef>
                <a:spcPct val="0"/>
              </a:spcBef>
              <a:spcAft>
                <a:spcPct val="0"/>
              </a:spcAft>
            </a:pPr>
            <a:r>
              <a:rPr lang="es-AR" altLang="es-AR" sz="1600" dirty="0">
                <a:latin typeface="Arial" panose="020B0604020202020204" pitchFamily="34" charset="0"/>
              </a:rPr>
              <a:t> investigador argentino, reconocido por sus trabajos sobre el rol de las </a:t>
            </a:r>
            <a:r>
              <a:rPr lang="es-AR" altLang="es-AR" sz="1600" b="1" dirty="0" err="1">
                <a:latin typeface="Arial" panose="020B0604020202020204" pitchFamily="34" charset="0"/>
              </a:rPr>
              <a:t>galectinas</a:t>
            </a:r>
            <a:r>
              <a:rPr lang="es-AR" altLang="es-AR" sz="1600" dirty="0">
                <a:latin typeface="Arial" panose="020B0604020202020204" pitchFamily="34" charset="0"/>
              </a:rPr>
              <a:t>, </a:t>
            </a:r>
          </a:p>
          <a:p>
            <a:pPr lvl="0" algn="r" eaLnBrk="0" fontAlgn="base" hangingPunct="0">
              <a:spcBef>
                <a:spcPct val="0"/>
              </a:spcBef>
              <a:spcAft>
                <a:spcPct val="0"/>
              </a:spcAft>
            </a:pPr>
            <a:r>
              <a:rPr lang="es-AR" altLang="es-AR" sz="1600" dirty="0">
                <a:latin typeface="Arial" panose="020B0604020202020204" pitchFamily="34" charset="0"/>
              </a:rPr>
              <a:t>especialmente </a:t>
            </a:r>
            <a:r>
              <a:rPr lang="es-AR" altLang="es-AR" sz="1600" b="1" dirty="0">
                <a:latin typeface="Arial" panose="020B0604020202020204" pitchFamily="34" charset="0"/>
              </a:rPr>
              <a:t>Galectina-1</a:t>
            </a:r>
            <a:r>
              <a:rPr lang="es-AR" altLang="es-AR" sz="1600" dirty="0">
                <a:latin typeface="Arial" panose="020B0604020202020204" pitchFamily="34" charset="0"/>
              </a:rPr>
              <a:t>, en la progresión tumoral y la evasión del sistema inmune.</a:t>
            </a:r>
          </a:p>
        </p:txBody>
      </p:sp>
    </p:spTree>
    <p:extLst>
      <p:ext uri="{BB962C8B-B14F-4D97-AF65-F5344CB8AC3E}">
        <p14:creationId xmlns:p14="http://schemas.microsoft.com/office/powerpoint/2010/main" val="2459572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0BA348D-ACB6-40B7-B6B3-8CF4A232C416}"/>
              </a:ext>
            </a:extLst>
          </p:cNvPr>
          <p:cNvSpPr txBox="1"/>
          <p:nvPr/>
        </p:nvSpPr>
        <p:spPr>
          <a:xfrm>
            <a:off x="414130" y="123305"/>
            <a:ext cx="3150221"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Microambiente tumoral</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3" name="Rectángulo 2">
            <a:extLst>
              <a:ext uri="{FF2B5EF4-FFF2-40B4-BE49-F238E27FC236}">
                <a16:creationId xmlns:a16="http://schemas.microsoft.com/office/drawing/2014/main" id="{C8E6AF23-45E5-491B-8226-FD7DA856542B}"/>
              </a:ext>
            </a:extLst>
          </p:cNvPr>
          <p:cNvSpPr/>
          <p:nvPr/>
        </p:nvSpPr>
        <p:spPr>
          <a:xfrm>
            <a:off x="9939" y="553928"/>
            <a:ext cx="7149549" cy="830997"/>
          </a:xfrm>
          <a:prstGeom prst="rect">
            <a:avLst/>
          </a:prstGeom>
        </p:spPr>
        <p:txBody>
          <a:bodyPr wrap="square">
            <a:spAutoFit/>
          </a:bodyPr>
          <a:lstStyle/>
          <a:p>
            <a:r>
              <a:rPr lang="es-ES" sz="1200" b="1" dirty="0">
                <a:latin typeface="Arial" panose="020B0604020202020204" pitchFamily="34" charset="0"/>
                <a:cs typeface="Arial" panose="020B0604020202020204" pitchFamily="34" charset="0"/>
              </a:rPr>
              <a:t>	El tumor como un ecosistema colaborativo</a:t>
            </a:r>
          </a:p>
          <a:p>
            <a:pPr algn="just"/>
            <a:r>
              <a:rPr lang="es-ES" sz="1200" dirty="0">
                <a:latin typeface="Arial" panose="020B0604020202020204" pitchFamily="34" charset="0"/>
                <a:cs typeface="Arial" panose="020B0604020202020204" pitchFamily="34" charset="0"/>
              </a:rPr>
              <a:t>Un tumor no está compuesto solo de células malignas, sino de una “comunidad” que incluye fibroblastos, células endoteliales, macrófagos y matriz extracelular (ECM). Todos interactúan para favorecer la supervivencia y el crecimiento del tumor.</a:t>
            </a:r>
            <a:endParaRPr lang="es-AR" sz="1200" dirty="0">
              <a:latin typeface="Arial" panose="020B0604020202020204" pitchFamily="34" charset="0"/>
              <a:cs typeface="Arial" panose="020B0604020202020204" pitchFamily="34" charset="0"/>
            </a:endParaRPr>
          </a:p>
        </p:txBody>
      </p:sp>
      <p:sp>
        <p:nvSpPr>
          <p:cNvPr id="4" name="Rectángulo 3">
            <a:extLst>
              <a:ext uri="{FF2B5EF4-FFF2-40B4-BE49-F238E27FC236}">
                <a16:creationId xmlns:a16="http://schemas.microsoft.com/office/drawing/2014/main" id="{04F8E2DF-BCBE-4B82-B684-9B4CE8AA44B2}"/>
              </a:ext>
            </a:extLst>
          </p:cNvPr>
          <p:cNvSpPr/>
          <p:nvPr/>
        </p:nvSpPr>
        <p:spPr>
          <a:xfrm>
            <a:off x="36444" y="1456448"/>
            <a:ext cx="7053470" cy="1200329"/>
          </a:xfrm>
          <a:prstGeom prst="rect">
            <a:avLst/>
          </a:prstGeom>
        </p:spPr>
        <p:txBody>
          <a:bodyPr wrap="square">
            <a:spAutoFit/>
          </a:bodyPr>
          <a:lstStyle/>
          <a:p>
            <a:pPr algn="just"/>
            <a:r>
              <a:rPr lang="es-ES" sz="1200" b="1" dirty="0">
                <a:latin typeface="Arial" panose="020B0604020202020204" pitchFamily="34" charset="0"/>
                <a:cs typeface="Arial" panose="020B0604020202020204" pitchFamily="34" charset="0"/>
              </a:rPr>
              <a:t>	Hipoxia, activación de angiogénesis y mimetismo vascular</a:t>
            </a:r>
          </a:p>
          <a:p>
            <a:pPr algn="just"/>
            <a:r>
              <a:rPr lang="es-ES" sz="1200" dirty="0">
                <a:latin typeface="Arial" panose="020B0604020202020204" pitchFamily="34" charset="0"/>
                <a:cs typeface="Arial" panose="020B0604020202020204" pitchFamily="34" charset="0"/>
              </a:rPr>
              <a:t>Cuando el tumor supera 1-2 mm, la difusión pasiva ya no alcanza, generando hipoxia en el núcleo.</a:t>
            </a:r>
          </a:p>
          <a:p>
            <a:pPr algn="just"/>
            <a:r>
              <a:rPr lang="es-ES" sz="1200" dirty="0">
                <a:latin typeface="Arial" panose="020B0604020202020204" pitchFamily="34" charset="0"/>
                <a:cs typeface="Arial" panose="020B0604020202020204" pitchFamily="34" charset="0"/>
              </a:rPr>
              <a:t>Esto activa HIF-1α, que induce VEGF y otros factores </a:t>
            </a:r>
            <a:r>
              <a:rPr lang="es-ES" sz="1200" dirty="0" err="1">
                <a:latin typeface="Arial" panose="020B0604020202020204" pitchFamily="34" charset="0"/>
                <a:cs typeface="Arial" panose="020B0604020202020204" pitchFamily="34" charset="0"/>
              </a:rPr>
              <a:t>pro-angiogénicos</a:t>
            </a:r>
            <a:r>
              <a:rPr lang="es-ES" sz="1200" dirty="0">
                <a:latin typeface="Arial" panose="020B0604020202020204" pitchFamily="34" charset="0"/>
                <a:cs typeface="Arial" panose="020B0604020202020204" pitchFamily="34" charset="0"/>
              </a:rPr>
              <a:t>. Como resultado, se forman nuevos vasos sanguíneos, aunque tortuosos y permeables, para irrigar el tumor. Las células tumorales pueden crear estructuras semejantes a vasos (“</a:t>
            </a:r>
            <a:r>
              <a:rPr lang="es-ES" sz="1200" dirty="0" err="1">
                <a:latin typeface="Arial" panose="020B0604020202020204" pitchFamily="34" charset="0"/>
                <a:cs typeface="Arial" panose="020B0604020202020204" pitchFamily="34" charset="0"/>
              </a:rPr>
              <a:t>vasculogenic</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mimicry</a:t>
            </a:r>
            <a:r>
              <a:rPr lang="es-ES" sz="1200" dirty="0">
                <a:latin typeface="Arial" panose="020B0604020202020204" pitchFamily="34" charset="0"/>
                <a:cs typeface="Arial" panose="020B0604020202020204" pitchFamily="34" charset="0"/>
              </a:rPr>
              <a:t>”), que se conectan con los vasos reales, brindando paso a oxígeno y nutrientes.</a:t>
            </a:r>
          </a:p>
        </p:txBody>
      </p:sp>
      <p:sp>
        <p:nvSpPr>
          <p:cNvPr id="5" name="Rectángulo 4">
            <a:extLst>
              <a:ext uri="{FF2B5EF4-FFF2-40B4-BE49-F238E27FC236}">
                <a16:creationId xmlns:a16="http://schemas.microsoft.com/office/drawing/2014/main" id="{BBCC0C37-34C0-4AEC-B925-01A4BE8D6B86}"/>
              </a:ext>
            </a:extLst>
          </p:cNvPr>
          <p:cNvSpPr/>
          <p:nvPr/>
        </p:nvSpPr>
        <p:spPr>
          <a:xfrm>
            <a:off x="9938" y="2773096"/>
            <a:ext cx="7079975" cy="1015663"/>
          </a:xfrm>
          <a:prstGeom prst="rect">
            <a:avLst/>
          </a:prstGeom>
        </p:spPr>
        <p:txBody>
          <a:bodyPr wrap="square">
            <a:spAutoFit/>
          </a:bodyPr>
          <a:lstStyle/>
          <a:p>
            <a:pPr algn="just"/>
            <a:r>
              <a:rPr lang="es-ES" sz="1200" b="1" dirty="0">
                <a:latin typeface="Arial" panose="020B0604020202020204" pitchFamily="34" charset="0"/>
                <a:cs typeface="Arial" panose="020B0604020202020204" pitchFamily="34" charset="0"/>
              </a:rPr>
              <a:t>	Fibroblastos asociados al cáncer (</a:t>
            </a:r>
            <a:r>
              <a:rPr lang="es-ES" sz="1200" b="1" dirty="0" err="1">
                <a:latin typeface="Arial" panose="020B0604020202020204" pitchFamily="34" charset="0"/>
                <a:cs typeface="Arial" panose="020B0604020202020204" pitchFamily="34" charset="0"/>
              </a:rPr>
              <a:t>CAFs</a:t>
            </a:r>
            <a:r>
              <a:rPr lang="es-ES" sz="1200" b="1" dirty="0">
                <a:latin typeface="Arial" panose="020B0604020202020204" pitchFamily="34" charset="0"/>
                <a:cs typeface="Arial" panose="020B0604020202020204" pitchFamily="34" charset="0"/>
              </a:rPr>
              <a:t>)</a:t>
            </a:r>
          </a:p>
          <a:p>
            <a:pPr algn="just"/>
            <a:r>
              <a:rPr lang="es-ES" sz="1200" dirty="0">
                <a:latin typeface="Arial" panose="020B0604020202020204" pitchFamily="34" charset="0"/>
                <a:cs typeface="Arial" panose="020B0604020202020204" pitchFamily="34" charset="0"/>
              </a:rPr>
              <a:t>Estos fibroblastos liberan FGF, VEGF, </a:t>
            </a:r>
            <a:r>
              <a:rPr lang="es-ES" sz="1200" dirty="0" err="1">
                <a:latin typeface="Arial" panose="020B0604020202020204" pitchFamily="34" charset="0"/>
                <a:cs typeface="Arial" panose="020B0604020202020204" pitchFamily="34" charset="0"/>
              </a:rPr>
              <a:t>MMPs</a:t>
            </a:r>
            <a:r>
              <a:rPr lang="es-ES" sz="1200" dirty="0">
                <a:latin typeface="Arial" panose="020B0604020202020204" pitchFamily="34" charset="0"/>
                <a:cs typeface="Arial" panose="020B0604020202020204" pitchFamily="34" charset="0"/>
              </a:rPr>
              <a:t> y citocinas como IL-6 o TGF-β, promoviendo crecimiento, remodelación de la ECM y la angiogénesis.</a:t>
            </a:r>
          </a:p>
          <a:p>
            <a:pPr algn="just"/>
            <a:r>
              <a:rPr lang="es-ES" sz="1200" dirty="0">
                <a:latin typeface="Arial" panose="020B0604020202020204" pitchFamily="34" charset="0"/>
                <a:cs typeface="Arial" panose="020B0604020202020204" pitchFamily="34" charset="0"/>
              </a:rPr>
              <a:t>Aportan nutrientes (ej. acetato, cuerpos cetónicos) a las células tumorales para estimular su metabolismo mitocondrial.</a:t>
            </a:r>
          </a:p>
        </p:txBody>
      </p:sp>
      <p:sp>
        <p:nvSpPr>
          <p:cNvPr id="9" name="Rectángulo 8">
            <a:extLst>
              <a:ext uri="{FF2B5EF4-FFF2-40B4-BE49-F238E27FC236}">
                <a16:creationId xmlns:a16="http://schemas.microsoft.com/office/drawing/2014/main" id="{4E278A91-C313-401B-A25E-3973C884AFAE}"/>
              </a:ext>
            </a:extLst>
          </p:cNvPr>
          <p:cNvSpPr/>
          <p:nvPr/>
        </p:nvSpPr>
        <p:spPr>
          <a:xfrm>
            <a:off x="24867" y="3912114"/>
            <a:ext cx="7089913" cy="830997"/>
          </a:xfrm>
          <a:prstGeom prst="rect">
            <a:avLst/>
          </a:prstGeom>
        </p:spPr>
        <p:txBody>
          <a:bodyPr wrap="square">
            <a:spAutoFit/>
          </a:bodyPr>
          <a:lstStyle/>
          <a:p>
            <a:pPr algn="just"/>
            <a:r>
              <a:rPr lang="es-ES" sz="1200" b="1" dirty="0">
                <a:latin typeface="Arial" panose="020B0604020202020204" pitchFamily="34" charset="0"/>
                <a:cs typeface="Arial" panose="020B0604020202020204" pitchFamily="34" charset="0"/>
              </a:rPr>
              <a:t>	Macrófagos asociados al tumor (</a:t>
            </a:r>
            <a:r>
              <a:rPr lang="es-ES" sz="1200" b="1" dirty="0" err="1">
                <a:latin typeface="Arial" panose="020B0604020202020204" pitchFamily="34" charset="0"/>
                <a:cs typeface="Arial" panose="020B0604020202020204" pitchFamily="34" charset="0"/>
              </a:rPr>
              <a:t>TAMs</a:t>
            </a:r>
            <a:r>
              <a:rPr lang="es-ES" sz="1200" b="1" dirty="0">
                <a:latin typeface="Arial" panose="020B0604020202020204" pitchFamily="34" charset="0"/>
                <a:cs typeface="Arial" panose="020B0604020202020204" pitchFamily="34" charset="0"/>
              </a:rPr>
              <a:t>) e inmunosupresión</a:t>
            </a:r>
          </a:p>
          <a:p>
            <a:pPr algn="just"/>
            <a:r>
              <a:rPr lang="es-ES" sz="1200" dirty="0">
                <a:latin typeface="Arial" panose="020B0604020202020204" pitchFamily="34" charset="0"/>
                <a:cs typeface="Arial" panose="020B0604020202020204" pitchFamily="34" charset="0"/>
              </a:rPr>
              <a:t>Los </a:t>
            </a:r>
            <a:r>
              <a:rPr lang="es-ES" sz="1200" dirty="0" err="1">
                <a:latin typeface="Arial" panose="020B0604020202020204" pitchFamily="34" charset="0"/>
                <a:cs typeface="Arial" panose="020B0604020202020204" pitchFamily="34" charset="0"/>
              </a:rPr>
              <a:t>TAMs</a:t>
            </a:r>
            <a:r>
              <a:rPr lang="es-ES" sz="1200" dirty="0">
                <a:latin typeface="Arial" panose="020B0604020202020204" pitchFamily="34" charset="0"/>
                <a:cs typeface="Arial" panose="020B0604020202020204" pitchFamily="34" charset="0"/>
              </a:rPr>
              <a:t> (predominantemente M2) secretan VEGF, TNFα, FGF, MMP, intensificando la angiogénesis y ayudando a la invasión.</a:t>
            </a:r>
          </a:p>
          <a:p>
            <a:pPr algn="just"/>
            <a:r>
              <a:rPr lang="es-ES" sz="1200" dirty="0">
                <a:latin typeface="Arial" panose="020B0604020202020204" pitchFamily="34" charset="0"/>
                <a:cs typeface="Arial" panose="020B0604020202020204" pitchFamily="34" charset="0"/>
              </a:rPr>
              <a:t>También colaboran a crear un ambiente inmunosupresor, inhibiendo la respuesta antitumoral.</a:t>
            </a:r>
          </a:p>
        </p:txBody>
      </p:sp>
      <p:sp>
        <p:nvSpPr>
          <p:cNvPr id="10" name="Rectángulo 9">
            <a:extLst>
              <a:ext uri="{FF2B5EF4-FFF2-40B4-BE49-F238E27FC236}">
                <a16:creationId xmlns:a16="http://schemas.microsoft.com/office/drawing/2014/main" id="{653B1C8F-1519-4981-A99C-A67FF4D17E43}"/>
              </a:ext>
            </a:extLst>
          </p:cNvPr>
          <p:cNvSpPr/>
          <p:nvPr/>
        </p:nvSpPr>
        <p:spPr>
          <a:xfrm>
            <a:off x="18223" y="4917185"/>
            <a:ext cx="7089912" cy="830997"/>
          </a:xfrm>
          <a:prstGeom prst="rect">
            <a:avLst/>
          </a:prstGeom>
        </p:spPr>
        <p:txBody>
          <a:bodyPr wrap="square">
            <a:spAutoFit/>
          </a:bodyPr>
          <a:lstStyle/>
          <a:p>
            <a:pPr algn="just"/>
            <a:r>
              <a:rPr lang="es-ES" sz="1200" b="1" dirty="0">
                <a:latin typeface="Arial" panose="020B0604020202020204" pitchFamily="34" charset="0"/>
                <a:cs typeface="Arial" panose="020B0604020202020204" pitchFamily="34" charset="0"/>
              </a:rPr>
              <a:t>	Reprogramación metabólica y flujo de nutrientes</a:t>
            </a:r>
          </a:p>
          <a:p>
            <a:pPr algn="just"/>
            <a:r>
              <a:rPr lang="es-ES" sz="1200" dirty="0">
                <a:latin typeface="Arial" panose="020B0604020202020204" pitchFamily="34" charset="0"/>
                <a:cs typeface="Arial" panose="020B0604020202020204" pitchFamily="34" charset="0"/>
              </a:rPr>
              <a:t>Existe una simbiosis metabólica entre estroma y tumor: las células estromales modifican su metabolismo para aportar nutrientes (lactato, aminoácidos, cuerpos cetónicos), que las células tumorales utilizan para crecer o como señales regulatorias.</a:t>
            </a:r>
          </a:p>
        </p:txBody>
      </p:sp>
      <p:sp>
        <p:nvSpPr>
          <p:cNvPr id="11" name="Rectángulo 10">
            <a:extLst>
              <a:ext uri="{FF2B5EF4-FFF2-40B4-BE49-F238E27FC236}">
                <a16:creationId xmlns:a16="http://schemas.microsoft.com/office/drawing/2014/main" id="{FF4B13B3-3E61-477D-B77C-DF3F417F1697}"/>
              </a:ext>
            </a:extLst>
          </p:cNvPr>
          <p:cNvSpPr/>
          <p:nvPr/>
        </p:nvSpPr>
        <p:spPr>
          <a:xfrm>
            <a:off x="9939" y="5964989"/>
            <a:ext cx="7098196" cy="830997"/>
          </a:xfrm>
          <a:prstGeom prst="rect">
            <a:avLst/>
          </a:prstGeom>
        </p:spPr>
        <p:txBody>
          <a:bodyPr wrap="square">
            <a:spAutoFit/>
          </a:bodyPr>
          <a:lstStyle/>
          <a:p>
            <a:pPr algn="just"/>
            <a:r>
              <a:rPr lang="es-ES" sz="1200" b="1" dirty="0">
                <a:latin typeface="Arial" panose="020B0604020202020204" pitchFamily="34" charset="0"/>
                <a:cs typeface="Arial" panose="020B0604020202020204" pitchFamily="34" charset="0"/>
              </a:rPr>
              <a:t>	Acidosis y lactato como señales</a:t>
            </a:r>
          </a:p>
          <a:p>
            <a:pPr algn="just"/>
            <a:r>
              <a:rPr lang="es-ES" sz="1200" dirty="0">
                <a:latin typeface="Arial" panose="020B0604020202020204" pitchFamily="34" charset="0"/>
                <a:cs typeface="Arial" panose="020B0604020202020204" pitchFamily="34" charset="0"/>
              </a:rPr>
              <a:t>La elevada glicólisis produce lactato, acidificando el microambiente. El lactato estimula la migración endotelial y angiogénesis (vía IL‑8) y promueve resistencia a tratamientos. A su vez, promueve polarización de fibroblastos e inmunosupresión.</a:t>
            </a:r>
          </a:p>
        </p:txBody>
      </p:sp>
      <p:sp>
        <p:nvSpPr>
          <p:cNvPr id="12" name="Rectángulo 11">
            <a:extLst>
              <a:ext uri="{FF2B5EF4-FFF2-40B4-BE49-F238E27FC236}">
                <a16:creationId xmlns:a16="http://schemas.microsoft.com/office/drawing/2014/main" id="{BBE97AE5-CC09-44C1-A7E9-AFF8129DCAF1}"/>
              </a:ext>
            </a:extLst>
          </p:cNvPr>
          <p:cNvSpPr/>
          <p:nvPr/>
        </p:nvSpPr>
        <p:spPr>
          <a:xfrm>
            <a:off x="7121425" y="4246623"/>
            <a:ext cx="4954619" cy="1815882"/>
          </a:xfrm>
          <a:prstGeom prst="rect">
            <a:avLst/>
          </a:prstGeom>
          <a:ln w="28575">
            <a:solidFill>
              <a:srgbClr val="7030A0"/>
            </a:solidFill>
          </a:ln>
        </p:spPr>
        <p:txBody>
          <a:bodyPr wrap="square">
            <a:spAutoFit/>
          </a:bodyPr>
          <a:lstStyle/>
          <a:p>
            <a:pPr marL="285750" indent="-285750">
              <a:buFont typeface="Wingdings" panose="05000000000000000000" pitchFamily="2" charset="2"/>
              <a:buChar char="q"/>
            </a:pPr>
            <a:r>
              <a:rPr lang="es-ES" sz="1400" dirty="0">
                <a:latin typeface="Arial" panose="020B0604020202020204" pitchFamily="34" charset="0"/>
                <a:cs typeface="Arial" panose="020B0604020202020204" pitchFamily="34" charset="0"/>
              </a:rPr>
              <a:t>El tumor secreta </a:t>
            </a:r>
            <a:r>
              <a:rPr lang="es-ES" sz="1400" dirty="0" err="1">
                <a:latin typeface="Arial" panose="020B0604020202020204" pitchFamily="34" charset="0"/>
                <a:cs typeface="Arial" panose="020B0604020202020204" pitchFamily="34" charset="0"/>
              </a:rPr>
              <a:t>galectinas</a:t>
            </a:r>
            <a:r>
              <a:rPr lang="es-ES" sz="1400" dirty="0">
                <a:latin typeface="Arial" panose="020B0604020202020204" pitchFamily="34" charset="0"/>
                <a:cs typeface="Arial" panose="020B0604020202020204" pitchFamily="34" charset="0"/>
              </a:rPr>
              <a:t> (especialmente Gal‑1).</a:t>
            </a:r>
          </a:p>
          <a:p>
            <a:pPr marL="285750" indent="-285750">
              <a:buFont typeface="Wingdings" panose="05000000000000000000" pitchFamily="2" charset="2"/>
              <a:buChar char="q"/>
            </a:pPr>
            <a:r>
              <a:rPr lang="es-ES" sz="1400" dirty="0">
                <a:latin typeface="Arial" panose="020B0604020202020204" pitchFamily="34" charset="0"/>
                <a:cs typeface="Arial" panose="020B0604020202020204" pitchFamily="34" charset="0"/>
              </a:rPr>
              <a:t>Disminuye la respuesta inmune al inducir apoptosis en linfocitos T y promover macrófagos (</a:t>
            </a:r>
            <a:r>
              <a:rPr lang="es-ES" sz="1400" b="1" dirty="0">
                <a:latin typeface="Arial" panose="020B0604020202020204" pitchFamily="34" charset="0"/>
                <a:cs typeface="Arial" panose="020B0604020202020204" pitchFamily="34" charset="0"/>
              </a:rPr>
              <a:t>M2</a:t>
            </a:r>
            <a:r>
              <a:rPr lang="es-ES" sz="1400" dirty="0">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s-ES" sz="1400" dirty="0">
                <a:latin typeface="Arial" panose="020B0604020202020204" pitchFamily="34" charset="0"/>
                <a:cs typeface="Arial" panose="020B0604020202020204" pitchFamily="34" charset="0"/>
              </a:rPr>
              <a:t>Favorecen formación de vasos y remodelación vascular. </a:t>
            </a:r>
          </a:p>
          <a:p>
            <a:pPr marL="285750" indent="-285750">
              <a:buFont typeface="Wingdings" panose="05000000000000000000" pitchFamily="2" charset="2"/>
              <a:buChar char="q"/>
            </a:pPr>
            <a:r>
              <a:rPr lang="es-ES" sz="1400" dirty="0">
                <a:latin typeface="Arial" panose="020B0604020202020204" pitchFamily="34" charset="0"/>
                <a:cs typeface="Arial" panose="020B0604020202020204" pitchFamily="34" charset="0"/>
              </a:rPr>
              <a:t>Reestructuran ECM y facilitan metástasis.</a:t>
            </a:r>
          </a:p>
          <a:p>
            <a:pPr marL="285750" indent="-285750">
              <a:buFont typeface="Wingdings" panose="05000000000000000000" pitchFamily="2" charset="2"/>
              <a:buChar char="q"/>
            </a:pPr>
            <a:r>
              <a:rPr lang="es-ES" sz="1400" dirty="0">
                <a:latin typeface="Arial" panose="020B0604020202020204" pitchFamily="34" charset="0"/>
                <a:cs typeface="Arial" panose="020B0604020202020204" pitchFamily="34" charset="0"/>
              </a:rPr>
              <a:t>Regulan autofagia y reprograman nutrición celular.</a:t>
            </a:r>
          </a:p>
          <a:p>
            <a:pPr marL="285750" indent="-285750">
              <a:buFont typeface="Wingdings" panose="05000000000000000000" pitchFamily="2" charset="2"/>
              <a:buChar char="q"/>
            </a:pPr>
            <a:r>
              <a:rPr lang="es-ES" sz="1400" dirty="0" err="1">
                <a:latin typeface="Arial" panose="020B0604020202020204" pitchFamily="34" charset="0"/>
                <a:cs typeface="Arial" panose="020B0604020202020204" pitchFamily="34" charset="0"/>
              </a:rPr>
              <a:t>Galectinas</a:t>
            </a:r>
            <a:r>
              <a:rPr lang="es-ES" sz="1400" dirty="0">
                <a:latin typeface="Arial" panose="020B0604020202020204" pitchFamily="34" charset="0"/>
                <a:cs typeface="Arial" panose="020B0604020202020204" pitchFamily="34" charset="0"/>
              </a:rPr>
              <a:t> modifican la función autocrina/paracrina promoviendo la retroalimentación de </a:t>
            </a:r>
            <a:r>
              <a:rPr lang="es-ES" sz="1400" dirty="0" err="1">
                <a:latin typeface="Arial" panose="020B0604020202020204" pitchFamily="34" charset="0"/>
                <a:cs typeface="Arial" panose="020B0604020202020204" pitchFamily="34" charset="0"/>
              </a:rPr>
              <a:t>CAFs</a:t>
            </a:r>
            <a:r>
              <a:rPr lang="es-ES" sz="1400" dirty="0">
                <a:latin typeface="Arial" panose="020B0604020202020204" pitchFamily="34" charset="0"/>
                <a:cs typeface="Arial" panose="020B0604020202020204" pitchFamily="34" charset="0"/>
              </a:rPr>
              <a:t> y </a:t>
            </a:r>
            <a:r>
              <a:rPr lang="es-ES" sz="1400" dirty="0" err="1">
                <a:latin typeface="Arial" panose="020B0604020202020204" pitchFamily="34" charset="0"/>
                <a:cs typeface="Arial" panose="020B0604020202020204" pitchFamily="34" charset="0"/>
              </a:rPr>
              <a:t>TAMs</a:t>
            </a:r>
            <a:endParaRPr lang="es-AR" sz="1400" dirty="0">
              <a:latin typeface="Arial" panose="020B0604020202020204" pitchFamily="34" charset="0"/>
              <a:cs typeface="Arial" panose="020B0604020202020204" pitchFamily="34" charset="0"/>
            </a:endParaRPr>
          </a:p>
        </p:txBody>
      </p:sp>
      <p:pic>
        <p:nvPicPr>
          <p:cNvPr id="13" name="Imagen 12">
            <a:extLst>
              <a:ext uri="{FF2B5EF4-FFF2-40B4-BE49-F238E27FC236}">
                <a16:creationId xmlns:a16="http://schemas.microsoft.com/office/drawing/2014/main" id="{7EE6DF34-31D4-4C02-9542-A96F3995FFFA}"/>
              </a:ext>
            </a:extLst>
          </p:cNvPr>
          <p:cNvPicPr>
            <a:picLocks noChangeAspect="1"/>
          </p:cNvPicPr>
          <p:nvPr/>
        </p:nvPicPr>
        <p:blipFill>
          <a:blip r:embed="rId2"/>
          <a:stretch>
            <a:fillRect/>
          </a:stretch>
        </p:blipFill>
        <p:spPr>
          <a:xfrm>
            <a:off x="7121425" y="149164"/>
            <a:ext cx="4954619" cy="3839609"/>
          </a:xfrm>
          <a:prstGeom prst="rect">
            <a:avLst/>
          </a:prstGeom>
          <a:ln w="19050">
            <a:solidFill>
              <a:srgbClr val="7030A0"/>
            </a:solidFill>
          </a:ln>
        </p:spPr>
      </p:pic>
      <p:pic>
        <p:nvPicPr>
          <p:cNvPr id="14" name="Picture 2" descr="Imágenes de Cinta Cancer - Descarga gratuita en Freepik">
            <a:extLst>
              <a:ext uri="{FF2B5EF4-FFF2-40B4-BE49-F238E27FC236}">
                <a16:creationId xmlns:a16="http://schemas.microsoft.com/office/drawing/2014/main" id="{3A9122A0-FBB4-47CC-9937-628E3408F43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9AED3BE4-2C63-4A20-804D-FD53936AE5E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89" b="89778" l="8444" r="89778">
                        <a14:foregroundMark x1="25778" y1="9333" x2="25778" y2="9333"/>
                        <a14:foregroundMark x1="8444" y1="24889" x2="8444" y2="24889"/>
                      </a14:backgroundRemoval>
                    </a14:imgEffect>
                  </a14:imgLayer>
                </a14:imgProps>
              </a:ext>
            </a:extLst>
          </a:blip>
          <a:stretch>
            <a:fillRect/>
          </a:stretch>
        </p:blipFill>
        <p:spPr>
          <a:xfrm>
            <a:off x="471725" y="436450"/>
            <a:ext cx="359083" cy="359083"/>
          </a:xfrm>
          <a:prstGeom prst="rect">
            <a:avLst/>
          </a:prstGeom>
        </p:spPr>
      </p:pic>
      <p:pic>
        <p:nvPicPr>
          <p:cNvPr id="15" name="Imagen 14">
            <a:extLst>
              <a:ext uri="{FF2B5EF4-FFF2-40B4-BE49-F238E27FC236}">
                <a16:creationId xmlns:a16="http://schemas.microsoft.com/office/drawing/2014/main" id="{2D1635DA-1D25-4B9F-802F-8B8A04042E3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89" b="89778" l="8444" r="89778">
                        <a14:foregroundMark x1="25778" y1="9333" x2="25778" y2="9333"/>
                        <a14:foregroundMark x1="8444" y1="24889" x2="8444" y2="24889"/>
                      </a14:backgroundRemoval>
                    </a14:imgEffect>
                  </a14:imgLayer>
                </a14:imgProps>
              </a:ext>
            </a:extLst>
          </a:blip>
          <a:stretch>
            <a:fillRect/>
          </a:stretch>
        </p:blipFill>
        <p:spPr>
          <a:xfrm>
            <a:off x="471726" y="1321702"/>
            <a:ext cx="359083" cy="359083"/>
          </a:xfrm>
          <a:prstGeom prst="rect">
            <a:avLst/>
          </a:prstGeom>
        </p:spPr>
      </p:pic>
      <p:pic>
        <p:nvPicPr>
          <p:cNvPr id="16" name="Imagen 15">
            <a:extLst>
              <a:ext uri="{FF2B5EF4-FFF2-40B4-BE49-F238E27FC236}">
                <a16:creationId xmlns:a16="http://schemas.microsoft.com/office/drawing/2014/main" id="{6BF05BBE-809E-4CA3-964D-E1F79247E04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89" b="89778" l="8444" r="89778">
                        <a14:foregroundMark x1="25778" y1="9333" x2="25778" y2="9333"/>
                        <a14:foregroundMark x1="8444" y1="24889" x2="8444" y2="24889"/>
                      </a14:backgroundRemoval>
                    </a14:imgEffect>
                  </a14:imgLayer>
                </a14:imgProps>
              </a:ext>
            </a:extLst>
          </a:blip>
          <a:stretch>
            <a:fillRect/>
          </a:stretch>
        </p:blipFill>
        <p:spPr>
          <a:xfrm>
            <a:off x="476313" y="2629669"/>
            <a:ext cx="359083" cy="359083"/>
          </a:xfrm>
          <a:prstGeom prst="rect">
            <a:avLst/>
          </a:prstGeom>
        </p:spPr>
      </p:pic>
      <p:pic>
        <p:nvPicPr>
          <p:cNvPr id="17" name="Imagen 16">
            <a:extLst>
              <a:ext uri="{FF2B5EF4-FFF2-40B4-BE49-F238E27FC236}">
                <a16:creationId xmlns:a16="http://schemas.microsoft.com/office/drawing/2014/main" id="{2BC1837A-E4DE-4E38-9EF1-86E0DB4A5BA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89" b="89778" l="8444" r="89778">
                        <a14:foregroundMark x1="25778" y1="9333" x2="25778" y2="9333"/>
                        <a14:foregroundMark x1="8444" y1="24889" x2="8444" y2="24889"/>
                      </a14:backgroundRemoval>
                    </a14:imgEffect>
                  </a14:imgLayer>
                </a14:imgProps>
              </a:ext>
            </a:extLst>
          </a:blip>
          <a:stretch>
            <a:fillRect/>
          </a:stretch>
        </p:blipFill>
        <p:spPr>
          <a:xfrm>
            <a:off x="471725" y="3785203"/>
            <a:ext cx="359083" cy="359083"/>
          </a:xfrm>
          <a:prstGeom prst="rect">
            <a:avLst/>
          </a:prstGeom>
        </p:spPr>
      </p:pic>
      <p:pic>
        <p:nvPicPr>
          <p:cNvPr id="18" name="Imagen 17">
            <a:extLst>
              <a:ext uri="{FF2B5EF4-FFF2-40B4-BE49-F238E27FC236}">
                <a16:creationId xmlns:a16="http://schemas.microsoft.com/office/drawing/2014/main" id="{19208FF3-8195-4544-8F68-29779AAB97E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89" b="89778" l="8444" r="89778">
                        <a14:foregroundMark x1="25778" y1="9333" x2="25778" y2="9333"/>
                        <a14:foregroundMark x1="8444" y1="24889" x2="8444" y2="24889"/>
                      </a14:backgroundRemoval>
                    </a14:imgEffect>
                  </a14:imgLayer>
                </a14:imgProps>
              </a:ext>
            </a:extLst>
          </a:blip>
          <a:stretch>
            <a:fillRect/>
          </a:stretch>
        </p:blipFill>
        <p:spPr>
          <a:xfrm>
            <a:off x="482300" y="4797310"/>
            <a:ext cx="359083" cy="359083"/>
          </a:xfrm>
          <a:prstGeom prst="rect">
            <a:avLst/>
          </a:prstGeom>
        </p:spPr>
      </p:pic>
      <p:pic>
        <p:nvPicPr>
          <p:cNvPr id="19" name="Imagen 18">
            <a:extLst>
              <a:ext uri="{FF2B5EF4-FFF2-40B4-BE49-F238E27FC236}">
                <a16:creationId xmlns:a16="http://schemas.microsoft.com/office/drawing/2014/main" id="{5CA1B742-9761-4BFF-ABB4-0DD0224C513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89" b="89778" l="8444" r="89778">
                        <a14:foregroundMark x1="25778" y1="9333" x2="25778" y2="9333"/>
                        <a14:foregroundMark x1="8444" y1="24889" x2="8444" y2="24889"/>
                      </a14:backgroundRemoval>
                    </a14:imgEffect>
                  </a14:imgLayer>
                </a14:imgProps>
              </a:ext>
            </a:extLst>
          </a:blip>
          <a:stretch>
            <a:fillRect/>
          </a:stretch>
        </p:blipFill>
        <p:spPr>
          <a:xfrm>
            <a:off x="482299" y="5864542"/>
            <a:ext cx="359083" cy="359083"/>
          </a:xfrm>
          <a:prstGeom prst="rect">
            <a:avLst/>
          </a:prstGeom>
        </p:spPr>
      </p:pic>
    </p:spTree>
    <p:extLst>
      <p:ext uri="{BB962C8B-B14F-4D97-AF65-F5344CB8AC3E}">
        <p14:creationId xmlns:p14="http://schemas.microsoft.com/office/powerpoint/2010/main" val="1533741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AA5AE1B7-BFD0-4FA7-ACC3-43B67206234D}"/>
              </a:ext>
            </a:extLst>
          </p:cNvPr>
          <p:cNvSpPr txBox="1"/>
          <p:nvPr/>
        </p:nvSpPr>
        <p:spPr>
          <a:xfrm>
            <a:off x="404191" y="0"/>
            <a:ext cx="2981907"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Marcadores Tumorales</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3" name="Rectangle 1">
            <a:extLst>
              <a:ext uri="{FF2B5EF4-FFF2-40B4-BE49-F238E27FC236}">
                <a16:creationId xmlns:a16="http://schemas.microsoft.com/office/drawing/2014/main" id="{6EE98540-637C-485B-B36F-002CC05742D1}"/>
              </a:ext>
            </a:extLst>
          </p:cNvPr>
          <p:cNvSpPr>
            <a:spLocks noChangeArrowheads="1"/>
          </p:cNvSpPr>
          <p:nvPr/>
        </p:nvSpPr>
        <p:spPr bwMode="auto">
          <a:xfrm>
            <a:off x="233340" y="601658"/>
            <a:ext cx="644186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es-AR" altLang="es-AR" sz="1800" b="0" i="0" u="none" strike="noStrike" cap="none" normalizeH="0" baseline="0" dirty="0">
                <a:ln>
                  <a:noFill/>
                </a:ln>
                <a:solidFill>
                  <a:schemeClr val="tx1"/>
                </a:solidFill>
                <a:effectLst/>
                <a:latin typeface="Arial" panose="020B0604020202020204" pitchFamily="34" charset="0"/>
              </a:rPr>
              <a:t>Un marcador tumoral es una </a:t>
            </a:r>
            <a:r>
              <a:rPr kumimoji="0" lang="es-AR" altLang="es-AR" sz="1800" b="1" i="0" u="none" strike="noStrike" cap="none" normalizeH="0" baseline="0" dirty="0">
                <a:ln>
                  <a:noFill/>
                </a:ln>
                <a:solidFill>
                  <a:schemeClr val="tx1"/>
                </a:solidFill>
                <a:effectLst/>
                <a:latin typeface="Arial" panose="020B0604020202020204" pitchFamily="34" charset="0"/>
              </a:rPr>
              <a:t>molécula mesurable</a:t>
            </a:r>
            <a:r>
              <a:rPr kumimoji="0" lang="es-AR" altLang="es-AR" sz="1800" b="0" i="0" u="none" strike="noStrike" cap="none" normalizeH="0" baseline="0" dirty="0">
                <a:ln>
                  <a:noFill/>
                </a:ln>
                <a:solidFill>
                  <a:schemeClr val="tx1"/>
                </a:solidFill>
                <a:effectLst/>
                <a:latin typeface="Arial" panose="020B0604020202020204" pitchFamily="34" charset="0"/>
              </a:rPr>
              <a:t> en sangre, tejidos u otros fluidos corporales, que refleja procesos neoplásicos, ya sea como producto del tumor o como respuesta del organismo </a:t>
            </a:r>
            <a:r>
              <a:rPr lang="es-AR" altLang="es-AR" dirty="0">
                <a:latin typeface="Arial" panose="020B0604020202020204" pitchFamily="34" charset="0"/>
              </a:rPr>
              <a:t>o respuesta a intervención terapéutica</a:t>
            </a:r>
            <a:r>
              <a:rPr kumimoji="0" lang="es-AR" altLang="es-AR" sz="1800" b="0" i="0" u="none" strike="noStrike" cap="none" normalizeH="0" baseline="0" dirty="0">
                <a:ln>
                  <a:noFill/>
                </a:ln>
                <a:solidFill>
                  <a:schemeClr val="tx1"/>
                </a:solidFill>
                <a:effectLst/>
                <a:latin typeface="Arial" panose="020B0604020202020204" pitchFamily="34" charset="0"/>
              </a:rPr>
              <a:t>. </a:t>
            </a:r>
          </a:p>
        </p:txBody>
      </p:sp>
      <p:sp>
        <p:nvSpPr>
          <p:cNvPr id="10" name="Rectángulo 9">
            <a:extLst>
              <a:ext uri="{FF2B5EF4-FFF2-40B4-BE49-F238E27FC236}">
                <a16:creationId xmlns:a16="http://schemas.microsoft.com/office/drawing/2014/main" id="{66D2E22C-638B-4E69-B5E9-34EDB9E46990}"/>
              </a:ext>
            </a:extLst>
          </p:cNvPr>
          <p:cNvSpPr/>
          <p:nvPr/>
        </p:nvSpPr>
        <p:spPr>
          <a:xfrm>
            <a:off x="6877878" y="3146038"/>
            <a:ext cx="4564324" cy="1200329"/>
          </a:xfrm>
          <a:prstGeom prst="rect">
            <a:avLst/>
          </a:prstGeom>
        </p:spPr>
        <p:txBody>
          <a:bodyPr wrap="square">
            <a:spAutoFit/>
          </a:bodyPr>
          <a:lstStyle/>
          <a:p>
            <a:pPr lvl="0" algn="ctr" eaLnBrk="0" fontAlgn="base" hangingPunct="0">
              <a:spcBef>
                <a:spcPct val="0"/>
              </a:spcBef>
              <a:spcAft>
                <a:spcPct val="0"/>
              </a:spcAft>
            </a:pPr>
            <a:r>
              <a:rPr lang="es-AR" altLang="es-AR" dirty="0">
                <a:latin typeface="Arial" panose="020B0604020202020204" pitchFamily="34" charset="0"/>
              </a:rPr>
              <a:t>Los marcadores tumorales incluyen proteínas, enzimas, ácidos nucleicos, antígenos y metabolitos detectables en el laboratorio clínico .</a:t>
            </a:r>
          </a:p>
        </p:txBody>
      </p:sp>
      <p:pic>
        <p:nvPicPr>
          <p:cNvPr id="11" name="Imagen 10">
            <a:extLst>
              <a:ext uri="{FF2B5EF4-FFF2-40B4-BE49-F238E27FC236}">
                <a16:creationId xmlns:a16="http://schemas.microsoft.com/office/drawing/2014/main" id="{AAE55E90-2339-41CA-97DD-9142A3C12646}"/>
              </a:ext>
            </a:extLst>
          </p:cNvPr>
          <p:cNvPicPr>
            <a:picLocks noChangeAspect="1"/>
          </p:cNvPicPr>
          <p:nvPr/>
        </p:nvPicPr>
        <p:blipFill>
          <a:blip r:embed="rId2"/>
          <a:stretch>
            <a:fillRect/>
          </a:stretch>
        </p:blipFill>
        <p:spPr>
          <a:xfrm>
            <a:off x="6877878" y="662026"/>
            <a:ext cx="2143125" cy="2143125"/>
          </a:xfrm>
          <a:prstGeom prst="ellipse">
            <a:avLst/>
          </a:prstGeom>
          <a:scene3d>
            <a:camera prst="orthographicFront"/>
            <a:lightRig rig="threePt" dir="t"/>
          </a:scene3d>
          <a:sp3d>
            <a:bevelT/>
          </a:sp3d>
        </p:spPr>
      </p:pic>
      <p:pic>
        <p:nvPicPr>
          <p:cNvPr id="12" name="Imagen 11">
            <a:extLst>
              <a:ext uri="{FF2B5EF4-FFF2-40B4-BE49-F238E27FC236}">
                <a16:creationId xmlns:a16="http://schemas.microsoft.com/office/drawing/2014/main" id="{FCC51657-9575-49B6-A992-C6D7CFB94AF3}"/>
              </a:ext>
            </a:extLst>
          </p:cNvPr>
          <p:cNvPicPr>
            <a:picLocks noChangeAspect="1"/>
          </p:cNvPicPr>
          <p:nvPr/>
        </p:nvPicPr>
        <p:blipFill>
          <a:blip r:embed="rId3"/>
          <a:stretch>
            <a:fillRect/>
          </a:stretch>
        </p:blipFill>
        <p:spPr>
          <a:xfrm>
            <a:off x="9612866" y="633743"/>
            <a:ext cx="2143125" cy="2143125"/>
          </a:xfrm>
          <a:prstGeom prst="ellipse">
            <a:avLst/>
          </a:prstGeom>
          <a:scene3d>
            <a:camera prst="orthographicFront"/>
            <a:lightRig rig="threePt" dir="t"/>
          </a:scene3d>
          <a:sp3d>
            <a:bevelT/>
          </a:sp3d>
        </p:spPr>
      </p:pic>
      <p:pic>
        <p:nvPicPr>
          <p:cNvPr id="13" name="Imagen 12">
            <a:extLst>
              <a:ext uri="{FF2B5EF4-FFF2-40B4-BE49-F238E27FC236}">
                <a16:creationId xmlns:a16="http://schemas.microsoft.com/office/drawing/2014/main" id="{E5E5D517-5E0A-4B42-86E6-50518526949C}"/>
              </a:ext>
            </a:extLst>
          </p:cNvPr>
          <p:cNvPicPr>
            <a:picLocks noChangeAspect="1"/>
          </p:cNvPicPr>
          <p:nvPr/>
        </p:nvPicPr>
        <p:blipFill>
          <a:blip r:embed="rId4"/>
          <a:stretch>
            <a:fillRect/>
          </a:stretch>
        </p:blipFill>
        <p:spPr>
          <a:xfrm>
            <a:off x="9833989" y="4642196"/>
            <a:ext cx="2143125" cy="2143125"/>
          </a:xfrm>
          <a:prstGeom prst="ellipse">
            <a:avLst/>
          </a:prstGeom>
          <a:scene3d>
            <a:camera prst="orthographicFront"/>
            <a:lightRig rig="threePt" dir="t"/>
          </a:scene3d>
          <a:sp3d>
            <a:bevelT/>
          </a:sp3d>
        </p:spPr>
      </p:pic>
      <p:pic>
        <p:nvPicPr>
          <p:cNvPr id="15" name="Imagen 14">
            <a:extLst>
              <a:ext uri="{FF2B5EF4-FFF2-40B4-BE49-F238E27FC236}">
                <a16:creationId xmlns:a16="http://schemas.microsoft.com/office/drawing/2014/main" id="{B9DB21C1-7D65-466B-8B03-6F19B5AE1A3B}"/>
              </a:ext>
            </a:extLst>
          </p:cNvPr>
          <p:cNvPicPr>
            <a:picLocks noChangeAspect="1"/>
          </p:cNvPicPr>
          <p:nvPr/>
        </p:nvPicPr>
        <p:blipFill>
          <a:blip r:embed="rId5"/>
          <a:stretch>
            <a:fillRect/>
          </a:stretch>
        </p:blipFill>
        <p:spPr>
          <a:xfrm>
            <a:off x="7050041" y="4680292"/>
            <a:ext cx="2066935" cy="2066935"/>
          </a:xfrm>
          <a:prstGeom prst="ellipse">
            <a:avLst/>
          </a:prstGeom>
          <a:scene3d>
            <a:camera prst="orthographicFront"/>
            <a:lightRig rig="threePt" dir="t"/>
          </a:scene3d>
          <a:sp3d>
            <a:bevelT/>
          </a:sp3d>
        </p:spPr>
      </p:pic>
      <p:cxnSp>
        <p:nvCxnSpPr>
          <p:cNvPr id="4" name="Conector recto 3">
            <a:extLst>
              <a:ext uri="{FF2B5EF4-FFF2-40B4-BE49-F238E27FC236}">
                <a16:creationId xmlns:a16="http://schemas.microsoft.com/office/drawing/2014/main" id="{B2AF6FD5-BF0B-4647-88DC-B849DEA73AC2}"/>
              </a:ext>
            </a:extLst>
          </p:cNvPr>
          <p:cNvCxnSpPr>
            <a:cxnSpLocks/>
          </p:cNvCxnSpPr>
          <p:nvPr/>
        </p:nvCxnSpPr>
        <p:spPr>
          <a:xfrm flipH="1" flipV="1">
            <a:off x="8682701" y="2726043"/>
            <a:ext cx="162289" cy="31385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F2FAF2B9-3A3C-4074-BC23-ADD0C8DEDBB7}"/>
              </a:ext>
            </a:extLst>
          </p:cNvPr>
          <p:cNvCxnSpPr>
            <a:cxnSpLocks/>
          </p:cNvCxnSpPr>
          <p:nvPr/>
        </p:nvCxnSpPr>
        <p:spPr>
          <a:xfrm flipV="1">
            <a:off x="9765187" y="2726043"/>
            <a:ext cx="253456" cy="31385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A3EE36CA-5EDA-4CFD-B241-E9B153AE0C4D}"/>
              </a:ext>
            </a:extLst>
          </p:cNvPr>
          <p:cNvCxnSpPr>
            <a:cxnSpLocks/>
          </p:cNvCxnSpPr>
          <p:nvPr/>
        </p:nvCxnSpPr>
        <p:spPr>
          <a:xfrm flipV="1">
            <a:off x="8555973" y="4346367"/>
            <a:ext cx="253456" cy="31385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EA625E45-2FEB-49AD-8EC6-5D85CC56E5C1}"/>
              </a:ext>
            </a:extLst>
          </p:cNvPr>
          <p:cNvCxnSpPr>
            <a:cxnSpLocks/>
          </p:cNvCxnSpPr>
          <p:nvPr/>
        </p:nvCxnSpPr>
        <p:spPr>
          <a:xfrm flipH="1" flipV="1">
            <a:off x="9885600" y="4356404"/>
            <a:ext cx="321361" cy="323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30" name="Grupo 29">
            <a:extLst>
              <a:ext uri="{FF2B5EF4-FFF2-40B4-BE49-F238E27FC236}">
                <a16:creationId xmlns:a16="http://schemas.microsoft.com/office/drawing/2014/main" id="{34AC797B-1244-4226-9E98-48A13F1B84D4}"/>
              </a:ext>
            </a:extLst>
          </p:cNvPr>
          <p:cNvGrpSpPr/>
          <p:nvPr/>
        </p:nvGrpSpPr>
        <p:grpSpPr>
          <a:xfrm>
            <a:off x="742720" y="2311312"/>
            <a:ext cx="5110598" cy="4280660"/>
            <a:chOff x="202095" y="2504661"/>
            <a:chExt cx="5110598" cy="4280660"/>
          </a:xfrm>
        </p:grpSpPr>
        <p:sp>
          <p:nvSpPr>
            <p:cNvPr id="16" name="CuadroTexto 15">
              <a:extLst>
                <a:ext uri="{FF2B5EF4-FFF2-40B4-BE49-F238E27FC236}">
                  <a16:creationId xmlns:a16="http://schemas.microsoft.com/office/drawing/2014/main" id="{3FC0E758-2A6D-42D7-A9EE-1764CEA5CAB9}"/>
                </a:ext>
              </a:extLst>
            </p:cNvPr>
            <p:cNvSpPr txBox="1"/>
            <p:nvPr/>
          </p:nvSpPr>
          <p:spPr>
            <a:xfrm>
              <a:off x="306877" y="4457530"/>
              <a:ext cx="1819729"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Clasificación</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23" name="Rectángulo: esquinas redondeadas 22">
              <a:extLst>
                <a:ext uri="{FF2B5EF4-FFF2-40B4-BE49-F238E27FC236}">
                  <a16:creationId xmlns:a16="http://schemas.microsoft.com/office/drawing/2014/main" id="{7F1984FA-74DA-4E20-BF5F-9F6E35DE7EAB}"/>
                </a:ext>
              </a:extLst>
            </p:cNvPr>
            <p:cNvSpPr/>
            <p:nvPr/>
          </p:nvSpPr>
          <p:spPr>
            <a:xfrm>
              <a:off x="2734917" y="2971800"/>
              <a:ext cx="2292626" cy="914400"/>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APLICACION CLINICA</a:t>
              </a:r>
            </a:p>
          </p:txBody>
        </p:sp>
        <p:sp>
          <p:nvSpPr>
            <p:cNvPr id="24" name="Rectángulo: esquinas redondeadas 23">
              <a:extLst>
                <a:ext uri="{FF2B5EF4-FFF2-40B4-BE49-F238E27FC236}">
                  <a16:creationId xmlns:a16="http://schemas.microsoft.com/office/drawing/2014/main" id="{AE6100D1-D472-4D40-A48E-8FFF751AEEBE}"/>
                </a:ext>
              </a:extLst>
            </p:cNvPr>
            <p:cNvSpPr/>
            <p:nvPr/>
          </p:nvSpPr>
          <p:spPr>
            <a:xfrm>
              <a:off x="2734917" y="4184996"/>
              <a:ext cx="2292626" cy="914400"/>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NATURALEZA BIOQUIMICA</a:t>
              </a:r>
            </a:p>
          </p:txBody>
        </p:sp>
        <p:cxnSp>
          <p:nvCxnSpPr>
            <p:cNvPr id="25" name="Conector recto 24">
              <a:extLst>
                <a:ext uri="{FF2B5EF4-FFF2-40B4-BE49-F238E27FC236}">
                  <a16:creationId xmlns:a16="http://schemas.microsoft.com/office/drawing/2014/main" id="{F59C54B7-A612-4434-A769-AB5B0367C2B0}"/>
                </a:ext>
              </a:extLst>
            </p:cNvPr>
            <p:cNvCxnSpPr>
              <a:cxnSpLocks/>
            </p:cNvCxnSpPr>
            <p:nvPr/>
          </p:nvCxnSpPr>
          <p:spPr>
            <a:xfrm flipV="1">
              <a:off x="2133537" y="3749515"/>
              <a:ext cx="253456" cy="31385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C3DAC96C-A744-4C77-8E9B-529634DDB2D6}"/>
                </a:ext>
              </a:extLst>
            </p:cNvPr>
            <p:cNvCxnSpPr>
              <a:cxnSpLocks/>
            </p:cNvCxnSpPr>
            <p:nvPr/>
          </p:nvCxnSpPr>
          <p:spPr>
            <a:xfrm flipH="1" flipV="1">
              <a:off x="2133537" y="5236247"/>
              <a:ext cx="321361" cy="323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27" name="Rectángulo: esquinas redondeadas 26">
              <a:extLst>
                <a:ext uri="{FF2B5EF4-FFF2-40B4-BE49-F238E27FC236}">
                  <a16:creationId xmlns:a16="http://schemas.microsoft.com/office/drawing/2014/main" id="{76940EC3-06D3-4C2D-802C-B1EA7032D96C}"/>
                </a:ext>
              </a:extLst>
            </p:cNvPr>
            <p:cNvSpPr/>
            <p:nvPr/>
          </p:nvSpPr>
          <p:spPr>
            <a:xfrm>
              <a:off x="2726597" y="5398192"/>
              <a:ext cx="2292626" cy="914400"/>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LOCALIZACION</a:t>
              </a:r>
            </a:p>
          </p:txBody>
        </p:sp>
        <p:cxnSp>
          <p:nvCxnSpPr>
            <p:cNvPr id="28" name="Conector recto 27">
              <a:extLst>
                <a:ext uri="{FF2B5EF4-FFF2-40B4-BE49-F238E27FC236}">
                  <a16:creationId xmlns:a16="http://schemas.microsoft.com/office/drawing/2014/main" id="{87254353-5A77-47D7-AA39-F1F97A0BAAC7}"/>
                </a:ext>
              </a:extLst>
            </p:cNvPr>
            <p:cNvCxnSpPr>
              <a:cxnSpLocks/>
            </p:cNvCxnSpPr>
            <p:nvPr/>
          </p:nvCxnSpPr>
          <p:spPr>
            <a:xfrm flipH="1">
              <a:off x="2133537" y="4642195"/>
              <a:ext cx="394117" cy="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29" name="Rectángulo 28">
              <a:extLst>
                <a:ext uri="{FF2B5EF4-FFF2-40B4-BE49-F238E27FC236}">
                  <a16:creationId xmlns:a16="http://schemas.microsoft.com/office/drawing/2014/main" id="{29CE1E75-F13E-4D9F-A274-09951D092868}"/>
                </a:ext>
              </a:extLst>
            </p:cNvPr>
            <p:cNvSpPr/>
            <p:nvPr/>
          </p:nvSpPr>
          <p:spPr>
            <a:xfrm>
              <a:off x="202095" y="2504661"/>
              <a:ext cx="5110598" cy="428066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31" name="Picture 2" descr="Imágenes de Cinta Cancer - Descarga gratuita en Freepik">
            <a:extLst>
              <a:ext uri="{FF2B5EF4-FFF2-40B4-BE49-F238E27FC236}">
                <a16:creationId xmlns:a16="http://schemas.microsoft.com/office/drawing/2014/main" id="{B310D1E1-62C2-4E0F-B4AE-01EBCC432B48}"/>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545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5242CD9-3FCC-4177-98CA-DC6954C752F6}"/>
              </a:ext>
            </a:extLst>
          </p:cNvPr>
          <p:cNvSpPr txBox="1"/>
          <p:nvPr/>
        </p:nvSpPr>
        <p:spPr>
          <a:xfrm>
            <a:off x="404191" y="0"/>
            <a:ext cx="1819729"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Clasificación</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9" name="Rectángulo: esquinas redondeadas 8">
            <a:extLst>
              <a:ext uri="{FF2B5EF4-FFF2-40B4-BE49-F238E27FC236}">
                <a16:creationId xmlns:a16="http://schemas.microsoft.com/office/drawing/2014/main" id="{4903AB7E-CDB0-46BB-9D43-D4055F41252B}"/>
              </a:ext>
            </a:extLst>
          </p:cNvPr>
          <p:cNvSpPr/>
          <p:nvPr/>
        </p:nvSpPr>
        <p:spPr>
          <a:xfrm>
            <a:off x="4069453" y="91901"/>
            <a:ext cx="2292626" cy="554862"/>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t>APLICACION CLINICA</a:t>
            </a:r>
          </a:p>
        </p:txBody>
      </p:sp>
      <p:graphicFrame>
        <p:nvGraphicFramePr>
          <p:cNvPr id="5" name="Tabla 4">
            <a:extLst>
              <a:ext uri="{FF2B5EF4-FFF2-40B4-BE49-F238E27FC236}">
                <a16:creationId xmlns:a16="http://schemas.microsoft.com/office/drawing/2014/main" id="{08E71D9A-F37D-4473-A76E-AEC339E65430}"/>
              </a:ext>
            </a:extLst>
          </p:cNvPr>
          <p:cNvGraphicFramePr>
            <a:graphicFrameLocks noGrp="1"/>
          </p:cNvGraphicFramePr>
          <p:nvPr>
            <p:extLst>
              <p:ext uri="{D42A27DB-BD31-4B8C-83A1-F6EECF244321}">
                <p14:modId xmlns:p14="http://schemas.microsoft.com/office/powerpoint/2010/main" val="2773858048"/>
              </p:ext>
            </p:extLst>
          </p:nvPr>
        </p:nvGraphicFramePr>
        <p:xfrm>
          <a:off x="404191" y="736688"/>
          <a:ext cx="9623151" cy="5793835"/>
        </p:xfrm>
        <a:graphic>
          <a:graphicData uri="http://schemas.openxmlformats.org/drawingml/2006/table">
            <a:tbl>
              <a:tblPr/>
              <a:tblGrid>
                <a:gridCol w="2564298">
                  <a:extLst>
                    <a:ext uri="{9D8B030D-6E8A-4147-A177-3AD203B41FA5}">
                      <a16:colId xmlns:a16="http://schemas.microsoft.com/office/drawing/2014/main" val="777191792"/>
                    </a:ext>
                  </a:extLst>
                </a:gridCol>
                <a:gridCol w="5141843">
                  <a:extLst>
                    <a:ext uri="{9D8B030D-6E8A-4147-A177-3AD203B41FA5}">
                      <a16:colId xmlns:a16="http://schemas.microsoft.com/office/drawing/2014/main" val="4103946403"/>
                    </a:ext>
                  </a:extLst>
                </a:gridCol>
                <a:gridCol w="1917010">
                  <a:extLst>
                    <a:ext uri="{9D8B030D-6E8A-4147-A177-3AD203B41FA5}">
                      <a16:colId xmlns:a16="http://schemas.microsoft.com/office/drawing/2014/main" val="1944783542"/>
                    </a:ext>
                  </a:extLst>
                </a:gridCol>
              </a:tblGrid>
              <a:tr h="567355">
                <a:tc>
                  <a:txBody>
                    <a:bodyPr/>
                    <a:lstStyle/>
                    <a:p>
                      <a:pPr algn="ctr"/>
                      <a:r>
                        <a:rPr lang="es-AR" sz="1400" b="1" dirty="0">
                          <a:solidFill>
                            <a:schemeClr val="bg1"/>
                          </a:solidFill>
                          <a:effectLst>
                            <a:outerShdw blurRad="38100" dist="38100" dir="2700000" algn="tl">
                              <a:srgbClr val="000000">
                                <a:alpha val="43137"/>
                              </a:srgbClr>
                            </a:outerShdw>
                          </a:effectLst>
                        </a:rPr>
                        <a:t>APLICACION CLÍNICA</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7030A0"/>
                    </a:solidFill>
                  </a:tcPr>
                </a:tc>
                <a:tc>
                  <a:txBody>
                    <a:bodyPr/>
                    <a:lstStyle/>
                    <a:p>
                      <a:pPr algn="ctr"/>
                      <a:r>
                        <a:rPr lang="es-AR" sz="1400" b="1" dirty="0">
                          <a:solidFill>
                            <a:schemeClr val="bg1"/>
                          </a:solidFill>
                          <a:effectLst>
                            <a:outerShdw blurRad="38100" dist="38100" dir="2700000" algn="tl">
                              <a:srgbClr val="000000">
                                <a:alpha val="43137"/>
                              </a:srgbClr>
                            </a:outerShdw>
                          </a:effectLst>
                        </a:rPr>
                        <a:t>DESCRIPCIÓN</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7030A0"/>
                    </a:solidFill>
                  </a:tcPr>
                </a:tc>
                <a:tc>
                  <a:txBody>
                    <a:bodyPr/>
                    <a:lstStyle/>
                    <a:p>
                      <a:pPr algn="ctr"/>
                      <a:r>
                        <a:rPr lang="es-AR" sz="1400" b="1" dirty="0">
                          <a:solidFill>
                            <a:schemeClr val="bg1"/>
                          </a:solidFill>
                          <a:effectLst>
                            <a:outerShdw blurRad="38100" dist="38100" dir="2700000" algn="tl">
                              <a:srgbClr val="000000">
                                <a:alpha val="43137"/>
                              </a:srgbClr>
                            </a:outerShdw>
                          </a:effectLst>
                        </a:rPr>
                        <a:t>EJEMPLOS</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7030A0"/>
                    </a:solidFill>
                  </a:tcPr>
                </a:tc>
                <a:extLst>
                  <a:ext uri="{0D108BD9-81ED-4DB2-BD59-A6C34878D82A}">
                    <a16:rowId xmlns:a16="http://schemas.microsoft.com/office/drawing/2014/main" val="4158485966"/>
                  </a:ext>
                </a:extLst>
              </a:tr>
              <a:tr h="815200">
                <a:tc>
                  <a:txBody>
                    <a:bodyPr/>
                    <a:lstStyle/>
                    <a:p>
                      <a:r>
                        <a:rPr lang="es-AR" sz="1400" b="1" dirty="0">
                          <a:effectLst>
                            <a:outerShdw blurRad="38100" dist="38100" dir="2700000" algn="tl">
                              <a:srgbClr val="000000">
                                <a:alpha val="43137"/>
                              </a:srgbClr>
                            </a:outerShdw>
                          </a:effectLst>
                        </a:rPr>
                        <a:t>CRIBADO (SCREENING)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just"/>
                      <a:r>
                        <a:rPr lang="es-ES" sz="1400" b="0" dirty="0">
                          <a:effectLst/>
                        </a:rPr>
                        <a:t>DETECCIÓN EN PERSONAS ASINTOMÁTICAS, IDEALMENTE EN FASE PRECOZ.</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ctr"/>
                      <a:r>
                        <a:rPr lang="es-AR" sz="1400" b="0" dirty="0">
                          <a:effectLst/>
                        </a:rPr>
                        <a:t>PSA¿?, CA 125 + ECOGRAFÍA</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extLst>
                  <a:ext uri="{0D108BD9-81ED-4DB2-BD59-A6C34878D82A}">
                    <a16:rowId xmlns:a16="http://schemas.microsoft.com/office/drawing/2014/main" val="325304444"/>
                  </a:ext>
                </a:extLst>
              </a:tr>
              <a:tr h="815200">
                <a:tc>
                  <a:txBody>
                    <a:bodyPr/>
                    <a:lstStyle/>
                    <a:p>
                      <a:r>
                        <a:rPr lang="es-AR" sz="1400" b="1" dirty="0">
                          <a:effectLst>
                            <a:outerShdw blurRad="38100" dist="38100" dir="2700000" algn="tl">
                              <a:srgbClr val="000000">
                                <a:alpha val="43137"/>
                              </a:srgbClr>
                            </a:outerShdw>
                          </a:effectLst>
                        </a:rPr>
                        <a:t>DIAGNÓSTICO</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just"/>
                      <a:r>
                        <a:rPr lang="es-ES" sz="1400" b="0" dirty="0">
                          <a:effectLst/>
                        </a:rPr>
                        <a:t>APOYO EN LA IDENTIFICACIÓN DEL TUMOR ANTE SOSPECHA CLÍNICA O IMAGEN.</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ctr"/>
                      <a:r>
                        <a:rPr lang="es-AR" sz="1400" b="0" dirty="0">
                          <a:effectLst/>
                        </a:rPr>
                        <a:t>AFP + HCG EN TUMORES GERMINALES</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extLst>
                  <a:ext uri="{0D108BD9-81ED-4DB2-BD59-A6C34878D82A}">
                    <a16:rowId xmlns:a16="http://schemas.microsoft.com/office/drawing/2014/main" val="2301964951"/>
                  </a:ext>
                </a:extLst>
              </a:tr>
              <a:tr h="815200">
                <a:tc>
                  <a:txBody>
                    <a:bodyPr/>
                    <a:lstStyle/>
                    <a:p>
                      <a:r>
                        <a:rPr lang="es-AR" sz="1400" b="1" dirty="0">
                          <a:effectLst>
                            <a:outerShdw blurRad="38100" dist="38100" dir="2700000" algn="tl">
                              <a:srgbClr val="000000">
                                <a:alpha val="43137"/>
                              </a:srgbClr>
                            </a:outerShdw>
                          </a:effectLst>
                        </a:rPr>
                        <a:t>PRONÓSTICO</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just"/>
                      <a:r>
                        <a:rPr lang="es-ES" sz="1400" b="0" dirty="0">
                          <a:effectLst/>
                        </a:rPr>
                        <a:t>ESTIMA AGRESIVIDAD, RIESGO DE PROGRESIÓN O MUERTE. </a:t>
                      </a:r>
                      <a:r>
                        <a:rPr lang="es-ES" sz="1400" dirty="0"/>
                        <a:t>SU CONCENTRACIÓN REFLEJA EL ESTADIO (EXTENSIÓN) DE LA ENFERMEDAD Y EL PRONÓSTICO DEL PACIENTE.</a:t>
                      </a:r>
                      <a:endParaRPr lang="es-ES" sz="1400" b="0" dirty="0">
                        <a:effectLst/>
                      </a:endParaRP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ctr"/>
                      <a:r>
                        <a:rPr lang="es-AR" sz="1400" b="0" dirty="0">
                          <a:effectLst/>
                        </a:rPr>
                        <a:t>HER2, LDH, KI-67</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extLst>
                  <a:ext uri="{0D108BD9-81ED-4DB2-BD59-A6C34878D82A}">
                    <a16:rowId xmlns:a16="http://schemas.microsoft.com/office/drawing/2014/main" val="2620508477"/>
                  </a:ext>
                </a:extLst>
              </a:tr>
              <a:tr h="815200">
                <a:tc>
                  <a:txBody>
                    <a:bodyPr/>
                    <a:lstStyle/>
                    <a:p>
                      <a:r>
                        <a:rPr lang="es-AR" sz="1400" b="1" dirty="0">
                          <a:effectLst>
                            <a:outerShdw blurRad="38100" dist="38100" dir="2700000" algn="tl">
                              <a:srgbClr val="000000">
                                <a:alpha val="43137"/>
                              </a:srgbClr>
                            </a:outerShdw>
                          </a:effectLst>
                        </a:rPr>
                        <a:t>PREDICTIVO</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just"/>
                      <a:r>
                        <a:rPr lang="es-AR" sz="1400" b="0" dirty="0">
                          <a:effectLst/>
                        </a:rPr>
                        <a:t>ANTICIPA SI UN TRATAMIENTO SERÁ EFICAZ.</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ctr"/>
                      <a:r>
                        <a:rPr lang="es-AR" sz="1400" b="0" dirty="0">
                          <a:effectLst/>
                        </a:rPr>
                        <a:t>HER2, EGFR, KRAS</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extLst>
                  <a:ext uri="{0D108BD9-81ED-4DB2-BD59-A6C34878D82A}">
                    <a16:rowId xmlns:a16="http://schemas.microsoft.com/office/drawing/2014/main" val="2282980299"/>
                  </a:ext>
                </a:extLst>
              </a:tr>
              <a:tr h="815200">
                <a:tc>
                  <a:txBody>
                    <a:bodyPr/>
                    <a:lstStyle/>
                    <a:p>
                      <a:r>
                        <a:rPr lang="es-AR" sz="1400" b="1" dirty="0">
                          <a:effectLst>
                            <a:outerShdw blurRad="38100" dist="38100" dir="2700000" algn="tl">
                              <a:srgbClr val="000000">
                                <a:alpha val="43137"/>
                              </a:srgbClr>
                            </a:outerShdw>
                          </a:effectLst>
                        </a:rPr>
                        <a:t>MONITOREO DE TRATAMIENTO</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just"/>
                      <a:r>
                        <a:rPr lang="es-ES" sz="1400" b="0" dirty="0">
                          <a:effectLst/>
                        </a:rPr>
                        <a:t>EVALÚA RESPUESTA A LA TERAPIA (EFICACIA, PROGRESIÓN). </a:t>
                      </a:r>
                      <a:r>
                        <a:rPr lang="es-ES" sz="1400" dirty="0"/>
                        <a:t>SE PUEDEN MEDIR ANTES DEL TRATAMIENTO PARA PLANIFICAR UNA TERAPIA ADECUADA.</a:t>
                      </a:r>
                      <a:endParaRPr lang="es-ES" sz="1400" b="0" dirty="0">
                        <a:effectLst/>
                      </a:endParaRP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ctr"/>
                      <a:r>
                        <a:rPr lang="es-AR" sz="1400" b="0" dirty="0">
                          <a:effectLst/>
                        </a:rPr>
                        <a:t>CEA, PSA, CA 125</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extLst>
                  <a:ext uri="{0D108BD9-81ED-4DB2-BD59-A6C34878D82A}">
                    <a16:rowId xmlns:a16="http://schemas.microsoft.com/office/drawing/2014/main" val="2231373143"/>
                  </a:ext>
                </a:extLst>
              </a:tr>
              <a:tr h="815200">
                <a:tc>
                  <a:txBody>
                    <a:bodyPr/>
                    <a:lstStyle/>
                    <a:p>
                      <a:r>
                        <a:rPr lang="es-AR" sz="1400" b="1" dirty="0">
                          <a:effectLst>
                            <a:outerShdw blurRad="38100" dist="38100" dir="2700000" algn="tl">
                              <a:srgbClr val="000000">
                                <a:alpha val="43137"/>
                              </a:srgbClr>
                            </a:outerShdw>
                          </a:effectLst>
                        </a:rPr>
                        <a:t>DETECCIÓN DE RECURRENCIA</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just"/>
                      <a:r>
                        <a:rPr lang="es-ES" sz="1400" b="0" dirty="0">
                          <a:effectLst/>
                        </a:rPr>
                        <a:t>ADVIERTE RETORNO DEL TUMOR ANTES DE SÍNTOMAS. </a:t>
                      </a:r>
                      <a:r>
                        <a:rPr lang="es-ES" sz="1400" dirty="0"/>
                        <a:t>UN DESCENSO DE LA CONCENTRACIÓN O EL REGRESO A LA CONCENTRACIÓN NORMAL PUEDE INDICAR QUE EL CÁNCER ESTÁ REACCIONANDO AL TRATAMIENTO, MIENTRAS QUE SI NO HAY CAMBIO O HAY UN AUMENTO PUEDE INDICAR LO CONTRARIO. </a:t>
                      </a:r>
                      <a:endParaRPr lang="es-ES" sz="1400" b="0" dirty="0">
                        <a:effectLst/>
                      </a:endParaRP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tc>
                  <a:txBody>
                    <a:bodyPr/>
                    <a:lstStyle/>
                    <a:p>
                      <a:pPr algn="ctr"/>
                      <a:r>
                        <a:rPr lang="es-ES" sz="1400" b="0" dirty="0">
                          <a:effectLst/>
                        </a:rPr>
                        <a:t>CEA EN COLON, CA 125 EN OVARIO</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25400" h="25400" prst="angle"/>
                      <a:lightRig rig="flood" dir="t"/>
                    </a:cell3D>
                    <a:solidFill>
                      <a:srgbClr val="E9BDFF"/>
                    </a:solidFill>
                  </a:tcPr>
                </a:tc>
                <a:extLst>
                  <a:ext uri="{0D108BD9-81ED-4DB2-BD59-A6C34878D82A}">
                    <a16:rowId xmlns:a16="http://schemas.microsoft.com/office/drawing/2014/main" val="3300258182"/>
                  </a:ext>
                </a:extLst>
              </a:tr>
            </a:tbl>
          </a:graphicData>
        </a:graphic>
      </p:graphicFrame>
      <p:sp>
        <p:nvSpPr>
          <p:cNvPr id="10" name="Rectángulo 9">
            <a:extLst>
              <a:ext uri="{FF2B5EF4-FFF2-40B4-BE49-F238E27FC236}">
                <a16:creationId xmlns:a16="http://schemas.microsoft.com/office/drawing/2014/main" id="{963A9C1B-ADDA-4F5A-9BB1-7E73389662D8}"/>
              </a:ext>
            </a:extLst>
          </p:cNvPr>
          <p:cNvSpPr/>
          <p:nvPr/>
        </p:nvSpPr>
        <p:spPr>
          <a:xfrm>
            <a:off x="9306658" y="6530523"/>
            <a:ext cx="2885342" cy="276999"/>
          </a:xfrm>
          <a:prstGeom prst="rect">
            <a:avLst/>
          </a:prstGeom>
        </p:spPr>
        <p:txBody>
          <a:bodyPr wrap="none">
            <a:spAutoFit/>
          </a:bodyPr>
          <a:lstStyle/>
          <a:p>
            <a:r>
              <a:rPr lang="es-AR" sz="1200" dirty="0"/>
              <a:t>Duffy MJ. </a:t>
            </a:r>
            <a:r>
              <a:rPr lang="es-AR" sz="1200" dirty="0" err="1"/>
              <a:t>Med</a:t>
            </a:r>
            <a:r>
              <a:rPr lang="es-AR" sz="1200" dirty="0"/>
              <a:t> </a:t>
            </a:r>
            <a:r>
              <a:rPr lang="es-AR" sz="1200" dirty="0" err="1"/>
              <a:t>Princ</a:t>
            </a:r>
            <a:r>
              <a:rPr lang="es-AR" sz="1200" dirty="0"/>
              <a:t> </a:t>
            </a:r>
            <a:r>
              <a:rPr lang="es-AR" sz="1200" dirty="0" err="1"/>
              <a:t>Pract</a:t>
            </a:r>
            <a:r>
              <a:rPr lang="es-AR" sz="1200" dirty="0"/>
              <a:t>. 2013;22(1):4-11</a:t>
            </a:r>
          </a:p>
        </p:txBody>
      </p:sp>
      <p:sp>
        <p:nvSpPr>
          <p:cNvPr id="11" name="Rectángulo 10">
            <a:extLst>
              <a:ext uri="{FF2B5EF4-FFF2-40B4-BE49-F238E27FC236}">
                <a16:creationId xmlns:a16="http://schemas.microsoft.com/office/drawing/2014/main" id="{EBED09B3-C900-4963-83CA-59F346810AAC}"/>
              </a:ext>
            </a:extLst>
          </p:cNvPr>
          <p:cNvSpPr/>
          <p:nvPr/>
        </p:nvSpPr>
        <p:spPr>
          <a:xfrm>
            <a:off x="10151165" y="1045770"/>
            <a:ext cx="1842051" cy="1477328"/>
          </a:xfrm>
          <a:prstGeom prst="rect">
            <a:avLst/>
          </a:prstGeom>
          <a:ln>
            <a:solidFill>
              <a:srgbClr val="7030A0"/>
            </a:solidFill>
          </a:ln>
        </p:spPr>
        <p:txBody>
          <a:bodyPr wrap="square">
            <a:spAutoFit/>
          </a:bodyPr>
          <a:lstStyle/>
          <a:p>
            <a:pPr algn="just"/>
            <a:r>
              <a:rPr lang="es-ES" dirty="0"/>
              <a:t>La concentración elevada de un marcador no es suficiente para el  diagnostico. </a:t>
            </a:r>
            <a:endParaRPr lang="es-AR" dirty="0"/>
          </a:p>
        </p:txBody>
      </p:sp>
      <p:sp>
        <p:nvSpPr>
          <p:cNvPr id="12" name="Rectángulo 11">
            <a:extLst>
              <a:ext uri="{FF2B5EF4-FFF2-40B4-BE49-F238E27FC236}">
                <a16:creationId xmlns:a16="http://schemas.microsoft.com/office/drawing/2014/main" id="{48CEF34F-E703-489E-8A40-4D32C3636B68}"/>
              </a:ext>
            </a:extLst>
          </p:cNvPr>
          <p:cNvSpPr/>
          <p:nvPr/>
        </p:nvSpPr>
        <p:spPr>
          <a:xfrm>
            <a:off x="10151162" y="3429000"/>
            <a:ext cx="1838739" cy="2862322"/>
          </a:xfrm>
          <a:prstGeom prst="rect">
            <a:avLst/>
          </a:prstGeom>
          <a:ln>
            <a:solidFill>
              <a:srgbClr val="7030A0"/>
            </a:solidFill>
          </a:ln>
        </p:spPr>
        <p:txBody>
          <a:bodyPr wrap="square">
            <a:spAutoFit/>
          </a:bodyPr>
          <a:lstStyle/>
          <a:p>
            <a:pPr algn="just"/>
            <a:r>
              <a:rPr lang="es-ES" dirty="0"/>
              <a:t>La combinación de marcadores tumorales con otras pruebas diagnósticas, como imágenes o biopsias, mejora el valor predictivo positivo.</a:t>
            </a:r>
            <a:endParaRPr lang="es-AR" dirty="0"/>
          </a:p>
        </p:txBody>
      </p:sp>
      <p:pic>
        <p:nvPicPr>
          <p:cNvPr id="2" name="Imagen 1">
            <a:extLst>
              <a:ext uri="{FF2B5EF4-FFF2-40B4-BE49-F238E27FC236}">
                <a16:creationId xmlns:a16="http://schemas.microsoft.com/office/drawing/2014/main" id="{F006A769-2E1D-48DD-A270-ED929BFF01E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24889" y1="19111" x2="12889" y2="40444"/>
                        <a14:backgroundMark x1="12889" y1="40444" x2="9778" y2="64000"/>
                        <a14:backgroundMark x1="9778" y1="64000" x2="17778" y2="85333"/>
                        <a14:backgroundMark x1="17778" y1="85333" x2="66667" y2="90222"/>
                        <a14:backgroundMark x1="66667" y1="90222" x2="89778" y2="87556"/>
                        <a14:backgroundMark x1="89778" y1="87556" x2="90222" y2="35556"/>
                        <a14:backgroundMark x1="90222" y1="35556" x2="79556" y2="13778"/>
                        <a14:backgroundMark x1="79556" y1="13778" x2="59111" y2="4000"/>
                        <a14:backgroundMark x1="59111" y1="4000" x2="37778" y2="13333"/>
                        <a14:backgroundMark x1="37778" y1="13333" x2="24889" y2="28889"/>
                      </a14:backgroundRemoval>
                    </a14:imgEffect>
                  </a14:imgLayer>
                </a14:imgProps>
              </a:ext>
            </a:extLst>
          </a:blip>
          <a:stretch>
            <a:fillRect/>
          </a:stretch>
        </p:blipFill>
        <p:spPr>
          <a:xfrm>
            <a:off x="10978594" y="404191"/>
            <a:ext cx="867321" cy="867321"/>
          </a:xfrm>
          <a:prstGeom prst="rect">
            <a:avLst/>
          </a:prstGeom>
        </p:spPr>
      </p:pic>
      <p:pic>
        <p:nvPicPr>
          <p:cNvPr id="13" name="Imagen 12">
            <a:extLst>
              <a:ext uri="{FF2B5EF4-FFF2-40B4-BE49-F238E27FC236}">
                <a16:creationId xmlns:a16="http://schemas.microsoft.com/office/drawing/2014/main" id="{1CBF6832-F874-494A-8CC9-727758BED75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24889" y1="19111" x2="12889" y2="40444"/>
                        <a14:backgroundMark x1="12889" y1="40444" x2="9778" y2="64000"/>
                        <a14:backgroundMark x1="9778" y1="64000" x2="17778" y2="85333"/>
                        <a14:backgroundMark x1="17778" y1="85333" x2="66667" y2="90222"/>
                        <a14:backgroundMark x1="66667" y1="90222" x2="89778" y2="87556"/>
                        <a14:backgroundMark x1="89778" y1="87556" x2="90222" y2="35556"/>
                        <a14:backgroundMark x1="90222" y1="35556" x2="79556" y2="13778"/>
                        <a14:backgroundMark x1="79556" y1="13778" x2="59111" y2="4000"/>
                        <a14:backgroundMark x1="59111" y1="4000" x2="37778" y2="13333"/>
                        <a14:backgroundMark x1="37778" y1="13333" x2="24889" y2="28889"/>
                      </a14:backgroundRemoval>
                    </a14:imgEffect>
                  </a14:imgLayer>
                </a14:imgProps>
              </a:ext>
            </a:extLst>
          </a:blip>
          <a:stretch>
            <a:fillRect/>
          </a:stretch>
        </p:blipFill>
        <p:spPr>
          <a:xfrm flipH="1">
            <a:off x="10315669" y="2806705"/>
            <a:ext cx="867320" cy="867320"/>
          </a:xfrm>
          <a:prstGeom prst="rect">
            <a:avLst/>
          </a:prstGeom>
        </p:spPr>
      </p:pic>
      <p:pic>
        <p:nvPicPr>
          <p:cNvPr id="15" name="Picture 2" descr="Imágenes de Cinta Cancer - Descarga gratuita en Freepik">
            <a:extLst>
              <a:ext uri="{FF2B5EF4-FFF2-40B4-BE49-F238E27FC236}">
                <a16:creationId xmlns:a16="http://schemas.microsoft.com/office/drawing/2014/main" id="{9230C713-041F-4AB2-80F7-1FC5AD738F3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90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a:extLst>
              <a:ext uri="{FF2B5EF4-FFF2-40B4-BE49-F238E27FC236}">
                <a16:creationId xmlns:a16="http://schemas.microsoft.com/office/drawing/2014/main" id="{3FC0E758-2A6D-42D7-A9EE-1764CEA5CAB9}"/>
              </a:ext>
            </a:extLst>
          </p:cNvPr>
          <p:cNvSpPr txBox="1"/>
          <p:nvPr/>
        </p:nvSpPr>
        <p:spPr>
          <a:xfrm>
            <a:off x="404191" y="34859"/>
            <a:ext cx="1819729"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Clasificación</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24" name="Rectángulo: esquinas redondeadas 23">
            <a:extLst>
              <a:ext uri="{FF2B5EF4-FFF2-40B4-BE49-F238E27FC236}">
                <a16:creationId xmlns:a16="http://schemas.microsoft.com/office/drawing/2014/main" id="{54BD2877-C1CE-4CFC-BE79-AFFB02405E34}"/>
              </a:ext>
            </a:extLst>
          </p:cNvPr>
          <p:cNvSpPr/>
          <p:nvPr/>
        </p:nvSpPr>
        <p:spPr>
          <a:xfrm>
            <a:off x="4058477" y="34859"/>
            <a:ext cx="4128052" cy="404191"/>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NATURALEZA BIOQUIMICA</a:t>
            </a:r>
          </a:p>
        </p:txBody>
      </p:sp>
      <p:graphicFrame>
        <p:nvGraphicFramePr>
          <p:cNvPr id="2" name="Tabla 1">
            <a:extLst>
              <a:ext uri="{FF2B5EF4-FFF2-40B4-BE49-F238E27FC236}">
                <a16:creationId xmlns:a16="http://schemas.microsoft.com/office/drawing/2014/main" id="{D164D1E7-D3BA-4315-A14E-9CD97C752CF7}"/>
              </a:ext>
            </a:extLst>
          </p:cNvPr>
          <p:cNvGraphicFramePr>
            <a:graphicFrameLocks noGrp="1"/>
          </p:cNvGraphicFramePr>
          <p:nvPr>
            <p:extLst>
              <p:ext uri="{D42A27DB-BD31-4B8C-83A1-F6EECF244321}">
                <p14:modId xmlns:p14="http://schemas.microsoft.com/office/powerpoint/2010/main" val="3625231278"/>
              </p:ext>
            </p:extLst>
          </p:nvPr>
        </p:nvGraphicFramePr>
        <p:xfrm>
          <a:off x="251791" y="505310"/>
          <a:ext cx="11741425" cy="6310978"/>
        </p:xfrm>
        <a:graphic>
          <a:graphicData uri="http://schemas.openxmlformats.org/drawingml/2006/table">
            <a:tbl>
              <a:tblPr firstRow="1" bandRow="1">
                <a:tableStyleId>{5C22544A-7EE6-4342-B048-85BDC9FD1C3A}</a:tableStyleId>
              </a:tblPr>
              <a:tblGrid>
                <a:gridCol w="3702187">
                  <a:extLst>
                    <a:ext uri="{9D8B030D-6E8A-4147-A177-3AD203B41FA5}">
                      <a16:colId xmlns:a16="http://schemas.microsoft.com/office/drawing/2014/main" val="1080330329"/>
                    </a:ext>
                  </a:extLst>
                </a:gridCol>
                <a:gridCol w="8039238">
                  <a:extLst>
                    <a:ext uri="{9D8B030D-6E8A-4147-A177-3AD203B41FA5}">
                      <a16:colId xmlns:a16="http://schemas.microsoft.com/office/drawing/2014/main" val="322663689"/>
                    </a:ext>
                  </a:extLst>
                </a:gridCol>
              </a:tblGrid>
              <a:tr h="690138">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NATURALEZA MOLECULAR</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7030A0"/>
                    </a:solidFill>
                  </a:tcPr>
                </a:tc>
                <a:tc>
                  <a:txBody>
                    <a:bodyPr/>
                    <a:lstStyle/>
                    <a:p>
                      <a:endParaRPr lang="es-AR"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7030A0"/>
                    </a:solidFill>
                  </a:tcPr>
                </a:tc>
                <a:extLst>
                  <a:ext uri="{0D108BD9-81ED-4DB2-BD59-A6C34878D82A}">
                    <a16:rowId xmlns:a16="http://schemas.microsoft.com/office/drawing/2014/main" val="1316702243"/>
                  </a:ext>
                </a:extLst>
              </a:tr>
              <a:tr h="898480">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ENZIMAS</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tc>
                  <a:txBody>
                    <a:bodyPr/>
                    <a:lstStyle/>
                    <a:p>
                      <a:pPr marL="457200" lvl="1" indent="0">
                        <a:buFont typeface="+mj-lt"/>
                        <a:buNone/>
                      </a:pPr>
                      <a:r>
                        <a:rPr lang="pt-BR" sz="1100" dirty="0">
                          <a:latin typeface="Arial" panose="020B0604020202020204" pitchFamily="34" charset="0"/>
                          <a:cs typeface="Arial" panose="020B0604020202020204" pitchFamily="34" charset="0"/>
                        </a:rPr>
                        <a:t>Lactato </a:t>
                      </a:r>
                      <a:r>
                        <a:rPr lang="pt-BR" sz="1100" dirty="0" err="1">
                          <a:latin typeface="Arial" panose="020B0604020202020204" pitchFamily="34" charset="0"/>
                          <a:cs typeface="Arial" panose="020B0604020202020204" pitchFamily="34" charset="0"/>
                        </a:rPr>
                        <a:t>deshidrogenasa</a:t>
                      </a:r>
                      <a:r>
                        <a:rPr lang="pt-BR" sz="1100" dirty="0">
                          <a:latin typeface="Arial" panose="020B0604020202020204" pitchFamily="34" charset="0"/>
                          <a:cs typeface="Arial" panose="020B0604020202020204" pitchFamily="34" charset="0"/>
                        </a:rPr>
                        <a:t> ( LDH) </a:t>
                      </a:r>
                    </a:p>
                    <a:p>
                      <a:pPr marL="457200" lvl="1" indent="0">
                        <a:buFont typeface="+mj-lt"/>
                        <a:buNone/>
                      </a:pPr>
                      <a:r>
                        <a:rPr lang="pt-BR" sz="1100" dirty="0" err="1">
                          <a:latin typeface="Arial" panose="020B0604020202020204" pitchFamily="34" charset="0"/>
                          <a:cs typeface="Arial" panose="020B0604020202020204" pitchFamily="34" charset="0"/>
                        </a:rPr>
                        <a:t>Enolasa</a:t>
                      </a:r>
                      <a:r>
                        <a:rPr lang="pt-BR" sz="1100" dirty="0">
                          <a:latin typeface="Arial" panose="020B0604020202020204" pitchFamily="34" charset="0"/>
                          <a:cs typeface="Arial" panose="020B0604020202020204" pitchFamily="34" charset="0"/>
                        </a:rPr>
                        <a:t> </a:t>
                      </a:r>
                      <a:r>
                        <a:rPr lang="pt-BR" sz="1100" dirty="0" err="1">
                          <a:latin typeface="Arial" panose="020B0604020202020204" pitchFamily="34" charset="0"/>
                          <a:cs typeface="Arial" panose="020B0604020202020204" pitchFamily="34" charset="0"/>
                        </a:rPr>
                        <a:t>neuroespecífica</a:t>
                      </a:r>
                      <a:r>
                        <a:rPr lang="pt-BR" sz="1100" dirty="0">
                          <a:latin typeface="Arial" panose="020B0604020202020204" pitchFamily="34" charset="0"/>
                          <a:cs typeface="Arial" panose="020B0604020202020204" pitchFamily="34" charset="0"/>
                        </a:rPr>
                        <a:t> ( NSE) </a:t>
                      </a:r>
                    </a:p>
                    <a:p>
                      <a:pPr marL="457200" lvl="1" indent="0">
                        <a:buFont typeface="+mj-lt"/>
                        <a:buNone/>
                      </a:pPr>
                      <a:r>
                        <a:rPr lang="pt-BR" sz="1100" dirty="0" err="1">
                          <a:latin typeface="Arial" panose="020B0604020202020204" pitchFamily="34" charset="0"/>
                          <a:cs typeface="Arial" panose="020B0604020202020204" pitchFamily="34" charset="0"/>
                        </a:rPr>
                        <a:t>Fosfatasa</a:t>
                      </a:r>
                      <a:r>
                        <a:rPr lang="pt-BR" sz="1100" dirty="0">
                          <a:latin typeface="Arial" panose="020B0604020202020204" pitchFamily="34" charset="0"/>
                          <a:cs typeface="Arial" panose="020B0604020202020204" pitchFamily="34" charset="0"/>
                        </a:rPr>
                        <a:t> alcalina </a:t>
                      </a:r>
                    </a:p>
                    <a:p>
                      <a:pPr marL="457200" lvl="1" indent="0">
                        <a:buFont typeface="+mj-lt"/>
                        <a:buNone/>
                      </a:pPr>
                      <a:r>
                        <a:rPr lang="pt-BR" sz="1100" dirty="0" err="1">
                          <a:latin typeface="Arial" panose="020B0604020202020204" pitchFamily="34" charset="0"/>
                          <a:cs typeface="Arial" panose="020B0604020202020204" pitchFamily="34" charset="0"/>
                        </a:rPr>
                        <a:t>Fosfatasa</a:t>
                      </a:r>
                      <a:r>
                        <a:rPr lang="pt-BR" sz="1100" dirty="0">
                          <a:latin typeface="Arial" panose="020B0604020202020204" pitchFamily="34" charset="0"/>
                          <a:cs typeface="Arial" panose="020B0604020202020204" pitchFamily="34" charset="0"/>
                        </a:rPr>
                        <a:t> ácida</a:t>
                      </a:r>
                      <a:endParaRPr lang="es-AR" sz="1100" dirty="0">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extLst>
                  <a:ext uri="{0D108BD9-81ED-4DB2-BD59-A6C34878D82A}">
                    <a16:rowId xmlns:a16="http://schemas.microsoft.com/office/drawing/2014/main" val="3024323179"/>
                  </a:ext>
                </a:extLst>
              </a:tr>
              <a:tr h="898480">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HORMONAS</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tc>
                  <a:txBody>
                    <a:bodyPr/>
                    <a:lstStyle/>
                    <a:p>
                      <a:pPr marL="457200" lvl="1" indent="0">
                        <a:buFont typeface="+mj-lt"/>
                        <a:buNone/>
                      </a:pPr>
                      <a:r>
                        <a:rPr lang="es-AR" sz="1100" dirty="0">
                          <a:latin typeface="Arial" panose="020B0604020202020204" pitchFamily="34" charset="0"/>
                          <a:cs typeface="Arial" panose="020B0604020202020204" pitchFamily="34" charset="0"/>
                        </a:rPr>
                        <a:t>Gonadotrofina coriónica humana (HCG)</a:t>
                      </a:r>
                    </a:p>
                    <a:p>
                      <a:pPr marL="457200" lvl="1" indent="0">
                        <a:buFont typeface="+mj-lt"/>
                        <a:buNone/>
                      </a:pPr>
                      <a:r>
                        <a:rPr lang="es-AR" sz="1100" i="0" dirty="0">
                          <a:latin typeface="Arial" panose="020B0604020202020204" pitchFamily="34" charset="0"/>
                          <a:cs typeface="Arial" panose="020B0604020202020204" pitchFamily="34" charset="0"/>
                        </a:rPr>
                        <a:t>ACTH</a:t>
                      </a:r>
                    </a:p>
                    <a:p>
                      <a:pPr marL="457200" lvl="1" indent="0">
                        <a:buFont typeface="+mj-lt"/>
                        <a:buNone/>
                      </a:pPr>
                      <a:r>
                        <a:rPr lang="es-AR" sz="1100" dirty="0">
                          <a:latin typeface="Arial" panose="020B0604020202020204" pitchFamily="34" charset="0"/>
                          <a:cs typeface="Arial" panose="020B0604020202020204" pitchFamily="34" charset="0"/>
                        </a:rPr>
                        <a:t>Calcitonina</a:t>
                      </a:r>
                    </a:p>
                    <a:p>
                      <a:pPr marL="457200" lvl="1" indent="0">
                        <a:buFont typeface="+mj-lt"/>
                        <a:buNone/>
                      </a:pPr>
                      <a:r>
                        <a:rPr lang="es-AR" sz="1100" dirty="0">
                          <a:latin typeface="Arial" panose="020B0604020202020204" pitchFamily="34" charset="0"/>
                          <a:cs typeface="Arial" panose="020B0604020202020204" pitchFamily="34" charset="0"/>
                        </a:rPr>
                        <a:t>Serotonina</a:t>
                      </a:r>
                    </a:p>
                    <a:p>
                      <a:pPr marL="457200" lvl="1" indent="0">
                        <a:buFont typeface="+mj-lt"/>
                        <a:buNone/>
                      </a:pPr>
                      <a:r>
                        <a:rPr lang="es-AR" sz="1100" dirty="0">
                          <a:latin typeface="Arial" panose="020B0604020202020204" pitchFamily="34" charset="0"/>
                          <a:cs typeface="Arial" panose="020B0604020202020204" pitchFamily="34" charset="0"/>
                        </a:rPr>
                        <a:t>Catecolaminas </a:t>
                      </a:r>
                    </a:p>
                    <a:p>
                      <a:pPr marL="457200" lvl="1" indent="0">
                        <a:buFont typeface="+mj-lt"/>
                        <a:buNone/>
                      </a:pPr>
                      <a:r>
                        <a:rPr lang="es-AR" sz="1100" dirty="0">
                          <a:latin typeface="Arial" panose="020B0604020202020204" pitchFamily="34" charset="0"/>
                          <a:cs typeface="Arial" panose="020B0604020202020204" pitchFamily="34" charset="0"/>
                        </a:rPr>
                        <a:t>ADH</a:t>
                      </a:r>
                    </a:p>
                  </a:txBody>
                  <a:tcPr anchor="ctr">
                    <a:cell3D prstMaterial="dkEdge">
                      <a:bevel w="25400" h="25400" prst="angle"/>
                      <a:lightRig rig="flood" dir="t"/>
                    </a:cell3D>
                    <a:solidFill>
                      <a:srgbClr val="E9BDFF"/>
                    </a:solidFill>
                  </a:tcPr>
                </a:tc>
                <a:extLst>
                  <a:ext uri="{0D108BD9-81ED-4DB2-BD59-A6C34878D82A}">
                    <a16:rowId xmlns:a16="http://schemas.microsoft.com/office/drawing/2014/main" val="3609058964"/>
                  </a:ext>
                </a:extLst>
              </a:tr>
              <a:tr h="898480">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ANTIGENOS ONCOFETALES</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tc>
                  <a:txBody>
                    <a:bodyPr/>
                    <a:lstStyle/>
                    <a:p>
                      <a:pPr marL="457200" lvl="1" indent="0">
                        <a:buFont typeface="+mj-lt"/>
                        <a:buNone/>
                      </a:pPr>
                      <a:r>
                        <a:rPr lang="es-AR" sz="1100" dirty="0">
                          <a:latin typeface="Arial" panose="020B0604020202020204" pitchFamily="34" charset="0"/>
                          <a:cs typeface="Arial" panose="020B0604020202020204" pitchFamily="34" charset="0"/>
                        </a:rPr>
                        <a:t>Antígeno carcinoembrionario ( CEA) </a:t>
                      </a:r>
                    </a:p>
                    <a:p>
                      <a:pPr marL="457200" lvl="1" indent="0">
                        <a:buFont typeface="+mj-lt"/>
                        <a:buNone/>
                      </a:pPr>
                      <a:r>
                        <a:rPr lang="es-AR" sz="1100" dirty="0">
                          <a:latin typeface="Arial" panose="020B0604020202020204" pitchFamily="34" charset="0"/>
                          <a:cs typeface="Arial" panose="020B0604020202020204" pitchFamily="34" charset="0"/>
                        </a:rPr>
                        <a:t>Alfafetoproteína ( AFP) </a:t>
                      </a:r>
                    </a:p>
                  </a:txBody>
                  <a:tcPr anchor="ctr">
                    <a:cell3D prstMaterial="dkEdge">
                      <a:bevel w="25400" h="25400" prst="angle"/>
                      <a:lightRig rig="flood" dir="t"/>
                    </a:cell3D>
                    <a:solidFill>
                      <a:srgbClr val="E9BDFF"/>
                    </a:solidFill>
                  </a:tcPr>
                </a:tc>
                <a:extLst>
                  <a:ext uri="{0D108BD9-81ED-4DB2-BD59-A6C34878D82A}">
                    <a16:rowId xmlns:a16="http://schemas.microsoft.com/office/drawing/2014/main" val="3263635644"/>
                  </a:ext>
                </a:extLst>
              </a:tr>
              <a:tr h="898480">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GLUCOPROTEINAS</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tc>
                  <a:txBody>
                    <a:bodyPr/>
                    <a:lstStyle/>
                    <a:p>
                      <a:pPr marL="457200" lvl="1" indent="0">
                        <a:buFont typeface="+mj-lt"/>
                        <a:buNone/>
                      </a:pPr>
                      <a:r>
                        <a:rPr lang="es-AR" sz="1100" dirty="0">
                          <a:latin typeface="Arial" panose="020B0604020202020204" pitchFamily="34" charset="0"/>
                          <a:cs typeface="Arial" panose="020B0604020202020204" pitchFamily="34" charset="0"/>
                        </a:rPr>
                        <a:t>Antígeno prostático específico ( PSA) </a:t>
                      </a:r>
                    </a:p>
                    <a:p>
                      <a:pPr marL="457200" lvl="1" indent="0">
                        <a:buFont typeface="+mj-lt"/>
                        <a:buNone/>
                      </a:pPr>
                      <a:r>
                        <a:rPr lang="es-AR" sz="1100" dirty="0">
                          <a:latin typeface="Arial" panose="020B0604020202020204" pitchFamily="34" charset="0"/>
                          <a:cs typeface="Arial" panose="020B0604020202020204" pitchFamily="34" charset="0"/>
                        </a:rPr>
                        <a:t>CA-125</a:t>
                      </a:r>
                    </a:p>
                    <a:p>
                      <a:pPr marL="457200" lvl="1" indent="0">
                        <a:buFont typeface="+mj-lt"/>
                        <a:buNone/>
                      </a:pPr>
                      <a:r>
                        <a:rPr lang="es-AR" sz="1100" dirty="0">
                          <a:latin typeface="Arial" panose="020B0604020202020204" pitchFamily="34" charset="0"/>
                          <a:cs typeface="Arial" panose="020B0604020202020204" pitchFamily="34" charset="0"/>
                        </a:rPr>
                        <a:t>CA-15-3 </a:t>
                      </a:r>
                    </a:p>
                    <a:p>
                      <a:pPr marL="457200" lvl="1" indent="0">
                        <a:buFont typeface="+mj-lt"/>
                        <a:buNone/>
                      </a:pPr>
                      <a:r>
                        <a:rPr lang="es-AR" sz="1100" dirty="0">
                          <a:latin typeface="Arial" panose="020B0604020202020204" pitchFamily="34" charset="0"/>
                          <a:cs typeface="Arial" panose="020B0604020202020204" pitchFamily="34" charset="0"/>
                        </a:rPr>
                        <a:t>CA-19-9 </a:t>
                      </a:r>
                    </a:p>
                    <a:p>
                      <a:pPr marL="457200" lvl="1" indent="0">
                        <a:buFont typeface="+mj-lt"/>
                        <a:buNone/>
                      </a:pPr>
                      <a:r>
                        <a:rPr lang="es-AR" sz="1100" dirty="0">
                          <a:latin typeface="Arial" panose="020B0604020202020204" pitchFamily="34" charset="0"/>
                          <a:cs typeface="Arial" panose="020B0604020202020204" pitchFamily="34" charset="0"/>
                        </a:rPr>
                        <a:t>CA-72-4</a:t>
                      </a:r>
                    </a:p>
                  </a:txBody>
                  <a:tcPr anchor="ctr">
                    <a:cell3D prstMaterial="dkEdge">
                      <a:bevel w="25400" h="25400" prst="angle"/>
                      <a:lightRig rig="flood" dir="t"/>
                    </a:cell3D>
                    <a:solidFill>
                      <a:srgbClr val="E9BDFF"/>
                    </a:solidFill>
                  </a:tcPr>
                </a:tc>
                <a:extLst>
                  <a:ext uri="{0D108BD9-81ED-4DB2-BD59-A6C34878D82A}">
                    <a16:rowId xmlns:a16="http://schemas.microsoft.com/office/drawing/2014/main" val="1634835742"/>
                  </a:ext>
                </a:extLst>
              </a:tr>
              <a:tr h="898480">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RECEPTORES Y OTRAS PROTEINAS</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tc>
                  <a:txBody>
                    <a:bodyPr/>
                    <a:lstStyle/>
                    <a:p>
                      <a:pPr lvl="1"/>
                      <a:r>
                        <a:rPr lang="es-AR" sz="1100" dirty="0">
                          <a:latin typeface="Arial" panose="020B0604020202020204" pitchFamily="34" charset="0"/>
                          <a:cs typeface="Arial" panose="020B0604020202020204" pitchFamily="34" charset="0"/>
                        </a:rPr>
                        <a:t>Tiroglobulina, Ferritina, B2 microglobulina, Inmunoglobulinas. </a:t>
                      </a:r>
                    </a:p>
                    <a:p>
                      <a:pPr lvl="1"/>
                      <a:r>
                        <a:rPr lang="es-AR" sz="1100" dirty="0">
                          <a:latin typeface="Arial" panose="020B0604020202020204" pitchFamily="34" charset="0"/>
                          <a:cs typeface="Arial" panose="020B0604020202020204" pitchFamily="34" charset="0"/>
                        </a:rPr>
                        <a:t>Receptores hormonales (ER, PR), HER2, receptores de EGFR, marcadores neuroendocrinos (NSE), </a:t>
                      </a:r>
                    </a:p>
                    <a:p>
                      <a:pPr lvl="1"/>
                      <a:r>
                        <a:rPr lang="es-AR" sz="1100" dirty="0">
                          <a:latin typeface="Arial" panose="020B0604020202020204" pitchFamily="34" charset="0"/>
                          <a:cs typeface="Arial" panose="020B0604020202020204" pitchFamily="34" charset="0"/>
                        </a:rPr>
                        <a:t>proteínas de superficie celular (CD antígenos) </a:t>
                      </a:r>
                    </a:p>
                  </a:txBody>
                  <a:tcPr anchor="ctr">
                    <a:cell3D prstMaterial="dkEdge">
                      <a:bevel w="25400" h="25400" prst="angle"/>
                      <a:lightRig rig="flood" dir="t"/>
                    </a:cell3D>
                    <a:solidFill>
                      <a:srgbClr val="E9BDFF"/>
                    </a:solidFill>
                  </a:tcPr>
                </a:tc>
                <a:extLst>
                  <a:ext uri="{0D108BD9-81ED-4DB2-BD59-A6C34878D82A}">
                    <a16:rowId xmlns:a16="http://schemas.microsoft.com/office/drawing/2014/main" val="2156928673"/>
                  </a:ext>
                </a:extLst>
              </a:tr>
              <a:tr h="898480">
                <a:tc>
                  <a:txBody>
                    <a:bodyPr/>
                    <a:lstStyle/>
                    <a:p>
                      <a:pPr algn="ctr"/>
                      <a:r>
                        <a:rPr lang="es-E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BIOMARCADORES GENETICOS / MOLECULARES</a:t>
                      </a:r>
                      <a:endParaRPr lang="es-AR"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tc>
                  <a:txBody>
                    <a:bodyPr/>
                    <a:lstStyle/>
                    <a:p>
                      <a:pPr lvl="1"/>
                      <a:r>
                        <a:rPr lang="es-AR" sz="1100" dirty="0">
                          <a:latin typeface="Arial" panose="020B0604020202020204" pitchFamily="34" charset="0"/>
                          <a:cs typeface="Arial" panose="020B0604020202020204" pitchFamily="34" charset="0"/>
                        </a:rPr>
                        <a:t>Mutaciones KRAS, BRAF, EGFR; expresión genómica (Ki‑67, </a:t>
                      </a:r>
                      <a:r>
                        <a:rPr lang="es-AR" sz="1100" dirty="0" err="1">
                          <a:latin typeface="Arial" panose="020B0604020202020204" pitchFamily="34" charset="0"/>
                          <a:cs typeface="Arial" panose="020B0604020202020204" pitchFamily="34" charset="0"/>
                        </a:rPr>
                        <a:t>Oncotype</a:t>
                      </a:r>
                      <a:r>
                        <a:rPr lang="es-AR" sz="1100" dirty="0">
                          <a:latin typeface="Arial" panose="020B0604020202020204" pitchFamily="34" charset="0"/>
                          <a:cs typeface="Arial" panose="020B0604020202020204" pitchFamily="34" charset="0"/>
                        </a:rPr>
                        <a:t> DX); biomarcadores emergentes como </a:t>
                      </a:r>
                      <a:r>
                        <a:rPr lang="es-AR" sz="1100" dirty="0" err="1">
                          <a:latin typeface="Arial" panose="020B0604020202020204" pitchFamily="34" charset="0"/>
                          <a:cs typeface="Arial" panose="020B0604020202020204" pitchFamily="34" charset="0"/>
                        </a:rPr>
                        <a:t>microARN</a:t>
                      </a:r>
                      <a:r>
                        <a:rPr lang="es-AR" sz="1100" dirty="0">
                          <a:latin typeface="Arial" panose="020B0604020202020204" pitchFamily="34" charset="0"/>
                          <a:cs typeface="Arial" panose="020B0604020202020204" pitchFamily="34" charset="0"/>
                        </a:rPr>
                        <a:t>, </a:t>
                      </a:r>
                      <a:r>
                        <a:rPr lang="es-AR" sz="1100" dirty="0" err="1">
                          <a:latin typeface="Arial" panose="020B0604020202020204" pitchFamily="34" charset="0"/>
                          <a:cs typeface="Arial" panose="020B0604020202020204" pitchFamily="34" charset="0"/>
                        </a:rPr>
                        <a:t>ctDNA</a:t>
                      </a:r>
                      <a:endParaRPr lang="es-AR" sz="1100" dirty="0">
                        <a:latin typeface="Arial" panose="020B0604020202020204" pitchFamily="34" charset="0"/>
                        <a:cs typeface="Arial" panose="020B0604020202020204" pitchFamily="34" charset="0"/>
                      </a:endParaRPr>
                    </a:p>
                  </a:txBody>
                  <a:tcPr anchor="ctr">
                    <a:cell3D prstMaterial="dkEdge">
                      <a:bevel w="25400" h="25400" prst="angle"/>
                      <a:lightRig rig="flood" dir="t"/>
                    </a:cell3D>
                    <a:solidFill>
                      <a:srgbClr val="E9BDFF"/>
                    </a:solidFill>
                  </a:tcPr>
                </a:tc>
                <a:extLst>
                  <a:ext uri="{0D108BD9-81ED-4DB2-BD59-A6C34878D82A}">
                    <a16:rowId xmlns:a16="http://schemas.microsoft.com/office/drawing/2014/main" val="2784280136"/>
                  </a:ext>
                </a:extLst>
              </a:tr>
            </a:tbl>
          </a:graphicData>
        </a:graphic>
      </p:graphicFrame>
      <p:sp>
        <p:nvSpPr>
          <p:cNvPr id="4" name="Rectángulo 3">
            <a:extLst>
              <a:ext uri="{FF2B5EF4-FFF2-40B4-BE49-F238E27FC236}">
                <a16:creationId xmlns:a16="http://schemas.microsoft.com/office/drawing/2014/main" id="{C355A522-FE96-4DD4-9E06-064397057750}"/>
              </a:ext>
            </a:extLst>
          </p:cNvPr>
          <p:cNvSpPr/>
          <p:nvPr/>
        </p:nvSpPr>
        <p:spPr>
          <a:xfrm>
            <a:off x="8576768" y="6488668"/>
            <a:ext cx="3416448" cy="369332"/>
          </a:xfrm>
          <a:prstGeom prst="rect">
            <a:avLst/>
          </a:prstGeom>
        </p:spPr>
        <p:txBody>
          <a:bodyPr wrap="none">
            <a:spAutoFit/>
          </a:bodyPr>
          <a:lstStyle/>
          <a:p>
            <a:r>
              <a:rPr lang="es-AR" dirty="0">
                <a:latin typeface="Arial" panose="020B0604020202020204" pitchFamily="34" charset="0"/>
                <a:cs typeface="Arial" panose="020B0604020202020204" pitchFamily="34" charset="0"/>
              </a:rPr>
              <a:t>https://www.cancer.gov/espanol</a:t>
            </a:r>
            <a:endParaRPr lang="es-AR" dirty="0"/>
          </a:p>
        </p:txBody>
      </p:sp>
      <p:pic>
        <p:nvPicPr>
          <p:cNvPr id="3" name="Imagen 2">
            <a:extLst>
              <a:ext uri="{FF2B5EF4-FFF2-40B4-BE49-F238E27FC236}">
                <a16:creationId xmlns:a16="http://schemas.microsoft.com/office/drawing/2014/main" id="{3F2C52DD-3F3A-45B7-9F41-D8B0ABB2EB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67" b="97778" l="9778" r="89778">
                        <a14:foregroundMark x1="45778" y1="21333" x2="45778" y2="21333"/>
                        <a14:foregroundMark x1="33778" y1="12444" x2="50667" y2="36889"/>
                        <a14:foregroundMark x1="70222" y1="11111" x2="70222" y2="26667"/>
                        <a14:foregroundMark x1="66222" y1="4444" x2="37778" y2="3111"/>
                        <a14:foregroundMark x1="32889" y1="95111" x2="70222" y2="95111"/>
                        <a14:foregroundMark x1="20889" y1="97778" x2="27111" y2="97778"/>
                      </a14:backgroundRemoval>
                    </a14:imgEffect>
                  </a14:imgLayer>
                </a14:imgProps>
              </a:ext>
            </a:extLst>
          </a:blip>
          <a:stretch>
            <a:fillRect/>
          </a:stretch>
        </p:blipFill>
        <p:spPr>
          <a:xfrm>
            <a:off x="9481262" y="1307068"/>
            <a:ext cx="623454" cy="623454"/>
          </a:xfrm>
          <a:prstGeom prst="rect">
            <a:avLst/>
          </a:prstGeom>
        </p:spPr>
      </p:pic>
      <p:pic>
        <p:nvPicPr>
          <p:cNvPr id="6" name="Imagen 5">
            <a:extLst>
              <a:ext uri="{FF2B5EF4-FFF2-40B4-BE49-F238E27FC236}">
                <a16:creationId xmlns:a16="http://schemas.microsoft.com/office/drawing/2014/main" id="{CA42FFE0-368D-4067-8CBF-62DEA8ADA6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5500" r="96000">
                        <a14:foregroundMark x1="96000" y1="27000" x2="96000" y2="27000"/>
                        <a14:foregroundMark x1="5500" y1="71500" x2="5500" y2="71500"/>
                      </a14:backgroundRemoval>
                    </a14:imgEffect>
                  </a14:imgLayer>
                </a14:imgProps>
              </a:ext>
            </a:extLst>
          </a:blip>
          <a:stretch>
            <a:fillRect/>
          </a:stretch>
        </p:blipFill>
        <p:spPr>
          <a:xfrm>
            <a:off x="7916944" y="2018980"/>
            <a:ext cx="1319647" cy="1319647"/>
          </a:xfrm>
          <a:prstGeom prst="rect">
            <a:avLst/>
          </a:prstGeom>
        </p:spPr>
      </p:pic>
      <p:pic>
        <p:nvPicPr>
          <p:cNvPr id="7" name="Imagen 6">
            <a:extLst>
              <a:ext uri="{FF2B5EF4-FFF2-40B4-BE49-F238E27FC236}">
                <a16:creationId xmlns:a16="http://schemas.microsoft.com/office/drawing/2014/main" id="{5F8414FA-1ECA-46F6-BBC4-5894C841BCC9}"/>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Lst>
          </a:blip>
          <a:srcRect l="10072" t="34670" r="16726" b="27652"/>
          <a:stretch/>
        </p:blipFill>
        <p:spPr>
          <a:xfrm>
            <a:off x="9961416" y="3429000"/>
            <a:ext cx="1080656" cy="556212"/>
          </a:xfrm>
          <a:prstGeom prst="rect">
            <a:avLst/>
          </a:prstGeom>
        </p:spPr>
      </p:pic>
      <p:pic>
        <p:nvPicPr>
          <p:cNvPr id="9" name="Imagen 8">
            <a:extLst>
              <a:ext uri="{FF2B5EF4-FFF2-40B4-BE49-F238E27FC236}">
                <a16:creationId xmlns:a16="http://schemas.microsoft.com/office/drawing/2014/main" id="{78C96472-CDE8-4570-9009-1742D0D2500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2667" b="98667" l="2667" r="98667">
                        <a14:foregroundMark x1="6222" y1="47556" x2="6222" y2="47556"/>
                        <a14:foregroundMark x1="2667" y1="40000" x2="2667" y2="40000"/>
                        <a14:foregroundMark x1="50667" y1="3111" x2="50667" y2="3111"/>
                        <a14:foregroundMark x1="93333" y1="67111" x2="93333" y2="67111"/>
                        <a14:foregroundMark x1="69333" y1="92889" x2="69333" y2="92889"/>
                        <a14:foregroundMark x1="78667" y1="98667" x2="78667" y2="98667"/>
                        <a14:foregroundMark x1="93333" y1="92444" x2="93333" y2="92444"/>
                        <a14:foregroundMark x1="98667" y1="68444" x2="98667" y2="68444"/>
                      </a14:backgroundRemoval>
                    </a14:imgEffect>
                  </a14:imgLayer>
                </a14:imgProps>
              </a:ext>
            </a:extLst>
          </a:blip>
          <a:stretch>
            <a:fillRect/>
          </a:stretch>
        </p:blipFill>
        <p:spPr>
          <a:xfrm>
            <a:off x="8707582" y="4089181"/>
            <a:ext cx="898380" cy="898380"/>
          </a:xfrm>
          <a:prstGeom prst="rect">
            <a:avLst/>
          </a:prstGeom>
        </p:spPr>
      </p:pic>
      <p:pic>
        <p:nvPicPr>
          <p:cNvPr id="10" name="Imagen 9">
            <a:extLst>
              <a:ext uri="{FF2B5EF4-FFF2-40B4-BE49-F238E27FC236}">
                <a16:creationId xmlns:a16="http://schemas.microsoft.com/office/drawing/2014/main" id="{D95B35C9-D4AD-4FB0-95E7-A2232255E3D9}"/>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foregroundMark x1="44889" y1="30222" x2="44889" y2="30222"/>
                        <a14:foregroundMark x1="52000" y1="31111" x2="52000" y2="28889"/>
                        <a14:foregroundMark x1="36444" y1="40444" x2="36444" y2="40444"/>
                        <a14:foregroundMark x1="33778" y1="43111" x2="36444" y2="44444"/>
                        <a14:foregroundMark x1="49333" y1="31111" x2="50667" y2="31556"/>
                        <a14:foregroundMark x1="50222" y1="55556" x2="50222" y2="55556"/>
                        <a14:foregroundMark x1="44000" y1="59556" x2="44000" y2="59556"/>
                        <a14:foregroundMark x1="50222" y1="61778" x2="50222" y2="61778"/>
                        <a14:foregroundMark x1="49333" y1="68000" x2="49333" y2="68000"/>
                      </a14:backgroundRemoval>
                    </a14:imgEffect>
                  </a14:imgLayer>
                </a14:imgProps>
              </a:ext>
            </a:extLst>
          </a:blip>
          <a:stretch>
            <a:fillRect/>
          </a:stretch>
        </p:blipFill>
        <p:spPr>
          <a:xfrm>
            <a:off x="10868647" y="4947909"/>
            <a:ext cx="1071562" cy="1071562"/>
          </a:xfrm>
          <a:prstGeom prst="rect">
            <a:avLst/>
          </a:prstGeom>
        </p:spPr>
      </p:pic>
      <p:pic>
        <p:nvPicPr>
          <p:cNvPr id="12" name="Picture 2" descr="Imágenes de Cinta Cancer - Descarga gratuita en Freepik">
            <a:extLst>
              <a:ext uri="{FF2B5EF4-FFF2-40B4-BE49-F238E27FC236}">
                <a16:creationId xmlns:a16="http://schemas.microsoft.com/office/drawing/2014/main" id="{B11154E8-3976-413F-999F-8A1344A390AF}"/>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20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esquinas redondeadas 23">
            <a:extLst>
              <a:ext uri="{FF2B5EF4-FFF2-40B4-BE49-F238E27FC236}">
                <a16:creationId xmlns:a16="http://schemas.microsoft.com/office/drawing/2014/main" id="{9DF5FB80-4439-4D70-B0D6-190629F8A936}"/>
              </a:ext>
            </a:extLst>
          </p:cNvPr>
          <p:cNvSpPr/>
          <p:nvPr/>
        </p:nvSpPr>
        <p:spPr>
          <a:xfrm>
            <a:off x="4916556" y="158991"/>
            <a:ext cx="2292626" cy="404191"/>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LOCALIZACION</a:t>
            </a:r>
          </a:p>
        </p:txBody>
      </p:sp>
      <p:sp>
        <p:nvSpPr>
          <p:cNvPr id="25" name="CuadroTexto 24">
            <a:extLst>
              <a:ext uri="{FF2B5EF4-FFF2-40B4-BE49-F238E27FC236}">
                <a16:creationId xmlns:a16="http://schemas.microsoft.com/office/drawing/2014/main" id="{A651DBE2-5C66-43DB-880D-18AA0F41A0A5}"/>
              </a:ext>
            </a:extLst>
          </p:cNvPr>
          <p:cNvSpPr txBox="1"/>
          <p:nvPr/>
        </p:nvSpPr>
        <p:spPr>
          <a:xfrm>
            <a:off x="404191" y="34859"/>
            <a:ext cx="1819729"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Clasificación</a:t>
            </a:r>
            <a:endParaRPr lang="es-AR" b="1" dirty="0">
              <a:effectLst>
                <a:outerShdw blurRad="38100" dist="38100" dir="2700000" algn="tl">
                  <a:srgbClr val="000000">
                    <a:alpha val="43137"/>
                  </a:srgbClr>
                </a:outerShdw>
              </a:effectLst>
              <a:latin typeface="Segoe Script" panose="030B0504020000000003" pitchFamily="66" charset="0"/>
            </a:endParaRPr>
          </a:p>
        </p:txBody>
      </p:sp>
      <p:graphicFrame>
        <p:nvGraphicFramePr>
          <p:cNvPr id="28" name="Tabla 27">
            <a:extLst>
              <a:ext uri="{FF2B5EF4-FFF2-40B4-BE49-F238E27FC236}">
                <a16:creationId xmlns:a16="http://schemas.microsoft.com/office/drawing/2014/main" id="{69CFB732-8475-4B78-8519-C51045682D50}"/>
              </a:ext>
            </a:extLst>
          </p:cNvPr>
          <p:cNvGraphicFramePr>
            <a:graphicFrameLocks noGrp="1"/>
          </p:cNvGraphicFramePr>
          <p:nvPr>
            <p:extLst>
              <p:ext uri="{D42A27DB-BD31-4B8C-83A1-F6EECF244321}">
                <p14:modId xmlns:p14="http://schemas.microsoft.com/office/powerpoint/2010/main" val="1382950321"/>
              </p:ext>
            </p:extLst>
          </p:nvPr>
        </p:nvGraphicFramePr>
        <p:xfrm>
          <a:off x="636104" y="755831"/>
          <a:ext cx="10853531" cy="5538987"/>
        </p:xfrm>
        <a:graphic>
          <a:graphicData uri="http://schemas.openxmlformats.org/drawingml/2006/table">
            <a:tbl>
              <a:tblPr/>
              <a:tblGrid>
                <a:gridCol w="3438743">
                  <a:extLst>
                    <a:ext uri="{9D8B030D-6E8A-4147-A177-3AD203B41FA5}">
                      <a16:colId xmlns:a16="http://schemas.microsoft.com/office/drawing/2014/main" val="1381666155"/>
                    </a:ext>
                  </a:extLst>
                </a:gridCol>
                <a:gridCol w="3290983">
                  <a:extLst>
                    <a:ext uri="{9D8B030D-6E8A-4147-A177-3AD203B41FA5}">
                      <a16:colId xmlns:a16="http://schemas.microsoft.com/office/drawing/2014/main" val="1015061772"/>
                    </a:ext>
                  </a:extLst>
                </a:gridCol>
                <a:gridCol w="4123805">
                  <a:extLst>
                    <a:ext uri="{9D8B030D-6E8A-4147-A177-3AD203B41FA5}">
                      <a16:colId xmlns:a16="http://schemas.microsoft.com/office/drawing/2014/main" val="4260254426"/>
                    </a:ext>
                  </a:extLst>
                </a:gridCol>
              </a:tblGrid>
              <a:tr h="477589">
                <a:tc>
                  <a:txBody>
                    <a:bodyPr/>
                    <a:lstStyle/>
                    <a:p>
                      <a:pPr lvl="0" algn="ctr"/>
                      <a:r>
                        <a:rPr lang="es-AR" sz="1800" b="1" dirty="0">
                          <a:solidFill>
                            <a:schemeClr val="bg1"/>
                          </a:solidFill>
                          <a:effectLst>
                            <a:outerShdw blurRad="38100" dist="38100" dir="2700000" algn="tl">
                              <a:srgbClr val="000000">
                                <a:alpha val="43137"/>
                              </a:srgbClr>
                            </a:outerShdw>
                          </a:effectLst>
                        </a:rPr>
                        <a:t>ÓRGANO / TUMOR</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7030A0"/>
                    </a:solidFill>
                  </a:tcPr>
                </a:tc>
                <a:tc>
                  <a:txBody>
                    <a:bodyPr/>
                    <a:lstStyle/>
                    <a:p>
                      <a:pPr algn="ctr"/>
                      <a:r>
                        <a:rPr lang="es-AR" sz="1800" b="1" dirty="0">
                          <a:solidFill>
                            <a:schemeClr val="bg1"/>
                          </a:solidFill>
                          <a:effectLst>
                            <a:outerShdw blurRad="38100" dist="38100" dir="2700000" algn="tl">
                              <a:srgbClr val="000000">
                                <a:alpha val="43137"/>
                              </a:srgbClr>
                            </a:outerShdw>
                          </a:effectLst>
                        </a:rPr>
                        <a:t>MARCADORES PRINCIPALES</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7030A0"/>
                    </a:solidFill>
                  </a:tcPr>
                </a:tc>
                <a:tc>
                  <a:txBody>
                    <a:bodyPr/>
                    <a:lstStyle/>
                    <a:p>
                      <a:pPr algn="ctr"/>
                      <a:r>
                        <a:rPr lang="es-AR" sz="1800" b="1" dirty="0">
                          <a:solidFill>
                            <a:schemeClr val="bg1"/>
                          </a:solidFill>
                          <a:effectLst>
                            <a:outerShdw blurRad="38100" dist="38100" dir="2700000" algn="tl">
                              <a:srgbClr val="000000">
                                <a:alpha val="43137"/>
                              </a:srgbClr>
                            </a:outerShdw>
                          </a:effectLst>
                        </a:rPr>
                        <a:t>APLICACIÓN CLÍNICA</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7030A0"/>
                    </a:solidFill>
                  </a:tcPr>
                </a:tc>
                <a:extLst>
                  <a:ext uri="{0D108BD9-81ED-4DB2-BD59-A6C34878D82A}">
                    <a16:rowId xmlns:a16="http://schemas.microsoft.com/office/drawing/2014/main" val="4135217223"/>
                  </a:ext>
                </a:extLst>
              </a:tr>
              <a:tr h="477589">
                <a:tc>
                  <a:txBody>
                    <a:bodyPr/>
                    <a:lstStyle/>
                    <a:p>
                      <a:pPr lvl="1" algn="l"/>
                      <a:r>
                        <a:rPr lang="es-AR" sz="1600" b="1" dirty="0"/>
                        <a:t>Próstata</a:t>
                      </a:r>
                      <a:endParaRPr lang="es-AR" sz="1600" dirty="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PSA, PAP</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en sospecha, monitoreo, recurrencia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2973019746"/>
                  </a:ext>
                </a:extLst>
              </a:tr>
              <a:tr h="477589">
                <a:tc>
                  <a:txBody>
                    <a:bodyPr/>
                    <a:lstStyle/>
                    <a:p>
                      <a:pPr lvl="1" algn="l"/>
                      <a:r>
                        <a:rPr lang="es-AR" sz="1600" b="1" dirty="0"/>
                        <a:t>Testículo (germinal)</a:t>
                      </a:r>
                      <a:endParaRPr lang="es-AR" sz="1600" dirty="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AFP, </a:t>
                      </a:r>
                      <a:r>
                        <a:rPr lang="el-GR" sz="1600" dirty="0"/>
                        <a:t>β‑</a:t>
                      </a:r>
                      <a:r>
                        <a:rPr lang="es-AR" sz="1600" dirty="0" err="1"/>
                        <a:t>hCG</a:t>
                      </a:r>
                      <a:endParaRPr lang="es-AR" sz="1600" dirty="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estadificación, pronóstico, monitoreo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2090013721"/>
                  </a:ext>
                </a:extLst>
              </a:tr>
              <a:tr h="477589">
                <a:tc>
                  <a:txBody>
                    <a:bodyPr/>
                    <a:lstStyle/>
                    <a:p>
                      <a:pPr lvl="1" algn="l"/>
                      <a:r>
                        <a:rPr lang="es-AR" sz="1600" b="1"/>
                        <a:t>Colon/recto</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a:t>CEA</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ES" sz="1600" dirty="0"/>
                        <a:t>Monitoreo </a:t>
                      </a:r>
                      <a:r>
                        <a:rPr lang="es-ES" sz="1600" dirty="0" err="1"/>
                        <a:t>post-tratamiento</a:t>
                      </a:r>
                      <a:r>
                        <a:rPr lang="es-ES" sz="1600" dirty="0"/>
                        <a:t> y detección de recidiva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2045637796"/>
                  </a:ext>
                </a:extLst>
              </a:tr>
              <a:tr h="477589">
                <a:tc>
                  <a:txBody>
                    <a:bodyPr/>
                    <a:lstStyle/>
                    <a:p>
                      <a:pPr lvl="1" algn="l"/>
                      <a:r>
                        <a:rPr lang="es-AR" sz="1600" b="1"/>
                        <a:t>Mama</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CA 15‑3</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Monitoreo en etapa avanzada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3323510912"/>
                  </a:ext>
                </a:extLst>
              </a:tr>
              <a:tr h="477589">
                <a:tc>
                  <a:txBody>
                    <a:bodyPr/>
                    <a:lstStyle/>
                    <a:p>
                      <a:pPr lvl="1" algn="l"/>
                      <a:r>
                        <a:rPr lang="es-AR" sz="1600" b="1"/>
                        <a:t>Ovario</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CA 125</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diferencial, monitoreo, recidiva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4250344931"/>
                  </a:ext>
                </a:extLst>
              </a:tr>
              <a:tr h="477589">
                <a:tc>
                  <a:txBody>
                    <a:bodyPr/>
                    <a:lstStyle/>
                    <a:p>
                      <a:pPr lvl="1" algn="l"/>
                      <a:r>
                        <a:rPr lang="es-AR" sz="1600" b="1"/>
                        <a:t>Páncreas</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a:t>CA 19‑9</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complementario, pronóstico, respuesta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1465356762"/>
                  </a:ext>
                </a:extLst>
              </a:tr>
              <a:tr h="477589">
                <a:tc>
                  <a:txBody>
                    <a:bodyPr/>
                    <a:lstStyle/>
                    <a:p>
                      <a:pPr lvl="1" algn="l"/>
                      <a:r>
                        <a:rPr lang="es-AR" sz="1600" b="1"/>
                        <a:t>Hígado (hepatocelular)</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AFP</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pronóstico, seguimiento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3490919359"/>
                  </a:ext>
                </a:extLst>
              </a:tr>
              <a:tr h="477589">
                <a:tc>
                  <a:txBody>
                    <a:bodyPr/>
                    <a:lstStyle/>
                    <a:p>
                      <a:pPr lvl="1" algn="l"/>
                      <a:r>
                        <a:rPr lang="es-AR" sz="1600" b="1"/>
                        <a:t>Tiroides (medular)</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Calcitonina, </a:t>
                      </a:r>
                      <a:r>
                        <a:rPr lang="es-AR" sz="1600" dirty="0" err="1"/>
                        <a:t>Tg</a:t>
                      </a:r>
                      <a:endParaRPr lang="es-AR" sz="1600" dirty="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seguimiento </a:t>
                      </a:r>
                      <a:r>
                        <a:rPr lang="es-AR" sz="1600" dirty="0" err="1"/>
                        <a:t>post‑tiroidectomía</a:t>
                      </a:r>
                      <a:r>
                        <a:rPr lang="es-AR" sz="1600" dirty="0"/>
                        <a:t>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622296727"/>
                  </a:ext>
                </a:extLst>
              </a:tr>
              <a:tr h="477589">
                <a:tc>
                  <a:txBody>
                    <a:bodyPr/>
                    <a:lstStyle/>
                    <a:p>
                      <a:pPr lvl="1" algn="l"/>
                      <a:r>
                        <a:rPr lang="es-AR" sz="1600" b="1"/>
                        <a:t>Pulmón (carcinoma microcítico)</a:t>
                      </a:r>
                      <a:endParaRPr lang="es-AR" sz="160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NSE</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AR" sz="1600" dirty="0"/>
                        <a:t>Diagnóstico, pronóstico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2144463190"/>
                  </a:ext>
                </a:extLst>
              </a:tr>
              <a:tr h="477589">
                <a:tc>
                  <a:txBody>
                    <a:bodyPr/>
                    <a:lstStyle/>
                    <a:p>
                      <a:pPr lvl="1" algn="l"/>
                      <a:r>
                        <a:rPr lang="es-AR" sz="1600" b="1" dirty="0"/>
                        <a:t>General (gastrointestinal)</a:t>
                      </a:r>
                      <a:endParaRPr lang="es-AR" sz="1600" dirty="0"/>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ctr"/>
                      <a:r>
                        <a:rPr lang="es-AR" sz="1600" dirty="0"/>
                        <a:t>CEA, CA 19‑9</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tc>
                  <a:txBody>
                    <a:bodyPr/>
                    <a:lstStyle/>
                    <a:p>
                      <a:pPr algn="l"/>
                      <a:r>
                        <a:rPr lang="es-ES" sz="1600" dirty="0"/>
                        <a:t>Monitoreo y pronóstico en varios tumores GI </a:t>
                      </a:r>
                    </a:p>
                  </a:txBody>
                  <a:tcPr marL="61286" marR="61286" marT="30643" marB="306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solidFill>
                      <a:srgbClr val="E9BDFF"/>
                    </a:solidFill>
                  </a:tcPr>
                </a:tc>
                <a:extLst>
                  <a:ext uri="{0D108BD9-81ED-4DB2-BD59-A6C34878D82A}">
                    <a16:rowId xmlns:a16="http://schemas.microsoft.com/office/drawing/2014/main" val="958154295"/>
                  </a:ext>
                </a:extLst>
              </a:tr>
            </a:tbl>
          </a:graphicData>
        </a:graphic>
      </p:graphicFrame>
      <p:sp>
        <p:nvSpPr>
          <p:cNvPr id="29" name="Rectángulo 28">
            <a:extLst>
              <a:ext uri="{FF2B5EF4-FFF2-40B4-BE49-F238E27FC236}">
                <a16:creationId xmlns:a16="http://schemas.microsoft.com/office/drawing/2014/main" id="{6070BBAE-C5A3-4FA9-AFC3-03F4375DDD5A}"/>
              </a:ext>
            </a:extLst>
          </p:cNvPr>
          <p:cNvSpPr/>
          <p:nvPr/>
        </p:nvSpPr>
        <p:spPr>
          <a:xfrm>
            <a:off x="8933607" y="6461792"/>
            <a:ext cx="3258393" cy="369332"/>
          </a:xfrm>
          <a:prstGeom prst="rect">
            <a:avLst/>
          </a:prstGeom>
        </p:spPr>
        <p:txBody>
          <a:bodyPr wrap="none">
            <a:spAutoFit/>
          </a:bodyPr>
          <a:lstStyle/>
          <a:p>
            <a:r>
              <a:rPr lang="es-AR" dirty="0"/>
              <a:t>https://www.cancer.gov/espanol</a:t>
            </a:r>
          </a:p>
        </p:txBody>
      </p:sp>
      <p:pic>
        <p:nvPicPr>
          <p:cNvPr id="8" name="Picture 2" descr="Imágenes de Cinta Cancer - Descarga gratuita en Freepik">
            <a:extLst>
              <a:ext uri="{FF2B5EF4-FFF2-40B4-BE49-F238E27FC236}">
                <a16:creationId xmlns:a16="http://schemas.microsoft.com/office/drawing/2014/main" id="{99F4DCA9-569B-4281-8F75-BE1A6D47701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857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DE657BD-799B-4A28-AC89-D332012E03A1}"/>
              </a:ext>
            </a:extLst>
          </p:cNvPr>
          <p:cNvSpPr txBox="1"/>
          <p:nvPr/>
        </p:nvSpPr>
        <p:spPr>
          <a:xfrm>
            <a:off x="404191" y="0"/>
            <a:ext cx="2981907"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Marcadores Tumorales</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3" name="Rectángulo 2">
            <a:extLst>
              <a:ext uri="{FF2B5EF4-FFF2-40B4-BE49-F238E27FC236}">
                <a16:creationId xmlns:a16="http://schemas.microsoft.com/office/drawing/2014/main" id="{E91BC4A1-7887-491D-AE20-FAC15B5E6439}"/>
              </a:ext>
            </a:extLst>
          </p:cNvPr>
          <p:cNvSpPr/>
          <p:nvPr/>
        </p:nvSpPr>
        <p:spPr>
          <a:xfrm>
            <a:off x="4320208" y="125894"/>
            <a:ext cx="7686178" cy="2031325"/>
          </a:xfrm>
          <a:prstGeom prst="rect">
            <a:avLst/>
          </a:prstGeom>
        </p:spPr>
        <p:txBody>
          <a:bodyPr wrap="square">
            <a:spAutoFit/>
          </a:bodyPr>
          <a:lstStyle/>
          <a:p>
            <a:pPr algn="just"/>
            <a:r>
              <a:rPr lang="es-ES" b="1" dirty="0"/>
              <a:t>Los marcadores tumorales, por sí solos, suelen tener baja especificidad</a:t>
            </a:r>
            <a:r>
              <a:rPr lang="es-ES" dirty="0"/>
              <a:t>: muchas veces se elevan en enfermedades benignas o inflamatorias, lo que </a:t>
            </a:r>
            <a:r>
              <a:rPr lang="es-ES" b="1" dirty="0"/>
              <a:t>disminuye su valor predictivo positivo</a:t>
            </a:r>
            <a:r>
              <a:rPr lang="es-ES" dirty="0"/>
              <a:t> (es decir, la probabilidad de que un resultado positivo realmente indique cáncer).</a:t>
            </a:r>
          </a:p>
          <a:p>
            <a:pPr algn="just"/>
            <a:endParaRPr lang="es-ES" dirty="0"/>
          </a:p>
          <a:p>
            <a:pPr algn="just"/>
            <a:r>
              <a:rPr lang="es-ES" dirty="0"/>
              <a:t>No todas las personas que tienen un tipo particular de cáncer tendrán una concentración elevada de un marcador asociado con ese cáncer. </a:t>
            </a:r>
            <a:endParaRPr lang="es-AR" dirty="0"/>
          </a:p>
        </p:txBody>
      </p:sp>
      <p:sp>
        <p:nvSpPr>
          <p:cNvPr id="7" name="Rectángulo 6">
            <a:extLst>
              <a:ext uri="{FF2B5EF4-FFF2-40B4-BE49-F238E27FC236}">
                <a16:creationId xmlns:a16="http://schemas.microsoft.com/office/drawing/2014/main" id="{201D1FE4-0971-4A67-B49C-EFBCD906CC18}"/>
              </a:ext>
            </a:extLst>
          </p:cNvPr>
          <p:cNvSpPr/>
          <p:nvPr/>
        </p:nvSpPr>
        <p:spPr>
          <a:xfrm>
            <a:off x="338097" y="3662868"/>
            <a:ext cx="11449710" cy="369332"/>
          </a:xfrm>
          <a:prstGeom prst="rect">
            <a:avLst/>
          </a:prstGeom>
          <a:solidFill>
            <a:srgbClr val="E587D8"/>
          </a:solidFill>
          <a:ln>
            <a:solidFill>
              <a:srgbClr val="E587D8"/>
            </a:solidFill>
          </a:ln>
        </p:spPr>
        <p:txBody>
          <a:bodyPr wrap="square">
            <a:spAutoFit/>
          </a:bodyPr>
          <a:lstStyle/>
          <a:p>
            <a:r>
              <a:rPr lang="es-ES" b="1" dirty="0">
                <a:effectLst>
                  <a:outerShdw blurRad="38100" dist="38100" dir="2700000" algn="tl">
                    <a:srgbClr val="000000">
                      <a:alpha val="43137"/>
                    </a:srgbClr>
                  </a:outerShdw>
                </a:effectLst>
              </a:rPr>
              <a:t>ESPECÍFICO</a:t>
            </a:r>
            <a:r>
              <a:rPr lang="es-ES" dirty="0"/>
              <a:t>. Capacidad para identificar correctamente quien no tiene la enfermedad. No debe dar falsos positivos. </a:t>
            </a:r>
            <a:endParaRPr lang="es-AR" dirty="0"/>
          </a:p>
        </p:txBody>
      </p:sp>
      <p:sp>
        <p:nvSpPr>
          <p:cNvPr id="8" name="Rectángulo 7">
            <a:extLst>
              <a:ext uri="{FF2B5EF4-FFF2-40B4-BE49-F238E27FC236}">
                <a16:creationId xmlns:a16="http://schemas.microsoft.com/office/drawing/2014/main" id="{1F3C04D3-EE9C-40D2-9DB1-28A0798BDFB3}"/>
              </a:ext>
            </a:extLst>
          </p:cNvPr>
          <p:cNvSpPr/>
          <p:nvPr/>
        </p:nvSpPr>
        <p:spPr>
          <a:xfrm>
            <a:off x="338096" y="5253480"/>
            <a:ext cx="11449711" cy="369332"/>
          </a:xfrm>
          <a:prstGeom prst="rect">
            <a:avLst/>
          </a:prstGeom>
          <a:solidFill>
            <a:srgbClr val="CC99FF"/>
          </a:solidFill>
          <a:ln>
            <a:solidFill>
              <a:srgbClr val="CC99FF"/>
            </a:solidFill>
          </a:ln>
        </p:spPr>
        <p:txBody>
          <a:bodyPr wrap="square">
            <a:spAutoFit/>
          </a:bodyPr>
          <a:lstStyle/>
          <a:p>
            <a:r>
              <a:rPr lang="es-ES" b="1" dirty="0"/>
              <a:t>Debe aumentar antes de que aparezcan las manifestaciones clínicas</a:t>
            </a:r>
            <a:endParaRPr lang="es-AR" b="1" dirty="0"/>
          </a:p>
        </p:txBody>
      </p:sp>
      <p:sp>
        <p:nvSpPr>
          <p:cNvPr id="9" name="Rectángulo 8">
            <a:extLst>
              <a:ext uri="{FF2B5EF4-FFF2-40B4-BE49-F238E27FC236}">
                <a16:creationId xmlns:a16="http://schemas.microsoft.com/office/drawing/2014/main" id="{1937DCFC-7440-40E3-B780-CFB8393CB428}"/>
              </a:ext>
            </a:extLst>
          </p:cNvPr>
          <p:cNvSpPr/>
          <p:nvPr/>
        </p:nvSpPr>
        <p:spPr>
          <a:xfrm>
            <a:off x="338095" y="5859190"/>
            <a:ext cx="11449712" cy="369332"/>
          </a:xfrm>
          <a:prstGeom prst="rect">
            <a:avLst/>
          </a:prstGeom>
          <a:solidFill>
            <a:srgbClr val="9933FF"/>
          </a:solidFill>
        </p:spPr>
        <p:txBody>
          <a:bodyPr wrap="square">
            <a:spAutoFit/>
          </a:bodyPr>
          <a:lstStyle/>
          <a:p>
            <a:r>
              <a:rPr lang="es-ES" b="1" dirty="0"/>
              <a:t>El marcador tumoral debe ser fácil de dosar, repetible y estar al alcance general. </a:t>
            </a:r>
            <a:endParaRPr lang="es-AR" b="1" dirty="0"/>
          </a:p>
        </p:txBody>
      </p:sp>
      <p:sp>
        <p:nvSpPr>
          <p:cNvPr id="10" name="Rectángulo: esquinas redondeadas 9">
            <a:extLst>
              <a:ext uri="{FF2B5EF4-FFF2-40B4-BE49-F238E27FC236}">
                <a16:creationId xmlns:a16="http://schemas.microsoft.com/office/drawing/2014/main" id="{1F02F965-4361-4DC8-8E4D-E418DD49733B}"/>
              </a:ext>
            </a:extLst>
          </p:cNvPr>
          <p:cNvSpPr/>
          <p:nvPr/>
        </p:nvSpPr>
        <p:spPr>
          <a:xfrm>
            <a:off x="404191" y="689113"/>
            <a:ext cx="3624470" cy="662609"/>
          </a:xfrm>
          <a:prstGeom prst="roundRect">
            <a:avLst/>
          </a:prstGeom>
          <a:solidFill>
            <a:srgbClr val="EBA3E1"/>
          </a:solidFill>
          <a:ln>
            <a:solidFill>
              <a:srgbClr val="EBA3E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LIMITACIONES PARA EL USO DE MARCADORES TUMORALES</a:t>
            </a:r>
            <a:endParaRPr lang="es-AR" b="1" dirty="0">
              <a:effectLst>
                <a:outerShdw blurRad="38100" dist="38100" dir="2700000" algn="tl">
                  <a:srgbClr val="000000">
                    <a:alpha val="43137"/>
                  </a:srgbClr>
                </a:outerShdw>
              </a:effectLst>
            </a:endParaRPr>
          </a:p>
        </p:txBody>
      </p:sp>
      <p:sp>
        <p:nvSpPr>
          <p:cNvPr id="11" name="Rectángulo: esquinas redondeadas 10">
            <a:extLst>
              <a:ext uri="{FF2B5EF4-FFF2-40B4-BE49-F238E27FC236}">
                <a16:creationId xmlns:a16="http://schemas.microsoft.com/office/drawing/2014/main" id="{9DD97E03-5650-4F04-A0CE-750A7AEF0C04}"/>
              </a:ext>
            </a:extLst>
          </p:cNvPr>
          <p:cNvSpPr/>
          <p:nvPr/>
        </p:nvSpPr>
        <p:spPr>
          <a:xfrm>
            <a:off x="384312" y="1984865"/>
            <a:ext cx="3624470" cy="662609"/>
          </a:xfrm>
          <a:prstGeom prst="roundRect">
            <a:avLst/>
          </a:prstGeom>
          <a:solidFill>
            <a:srgbClr val="CC66FF"/>
          </a:solidFill>
          <a:ln>
            <a:solidFill>
              <a:srgbClr val="CC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MARCADOR TUMORAL IDEAL</a:t>
            </a:r>
            <a:endParaRPr lang="es-AR" b="1" dirty="0">
              <a:effectLst>
                <a:outerShdw blurRad="38100" dist="38100" dir="2700000" algn="tl">
                  <a:srgbClr val="000000">
                    <a:alpha val="43137"/>
                  </a:srgbClr>
                </a:outerShdw>
              </a:effectLst>
            </a:endParaRPr>
          </a:p>
        </p:txBody>
      </p:sp>
      <p:sp>
        <p:nvSpPr>
          <p:cNvPr id="12" name="Rectángulo 11">
            <a:extLst>
              <a:ext uri="{FF2B5EF4-FFF2-40B4-BE49-F238E27FC236}">
                <a16:creationId xmlns:a16="http://schemas.microsoft.com/office/drawing/2014/main" id="{B60B40FF-2C11-46C0-81FE-24D772A46F69}"/>
              </a:ext>
            </a:extLst>
          </p:cNvPr>
          <p:cNvSpPr/>
          <p:nvPr/>
        </p:nvSpPr>
        <p:spPr>
          <a:xfrm>
            <a:off x="338097" y="2827109"/>
            <a:ext cx="11449711" cy="646331"/>
          </a:xfrm>
          <a:prstGeom prst="rect">
            <a:avLst/>
          </a:prstGeom>
          <a:solidFill>
            <a:srgbClr val="E9BDFF"/>
          </a:solidFill>
          <a:ln>
            <a:solidFill>
              <a:srgbClr val="E9BDFF"/>
            </a:solidFill>
          </a:ln>
        </p:spPr>
        <p:txBody>
          <a:bodyPr wrap="square">
            <a:spAutoFit/>
          </a:bodyPr>
          <a:lstStyle/>
          <a:p>
            <a:r>
              <a:rPr lang="es-ES" b="1" dirty="0">
                <a:effectLst>
                  <a:outerShdw blurRad="38100" dist="38100" dir="2700000" algn="tl">
                    <a:srgbClr val="000000">
                      <a:alpha val="43137"/>
                    </a:srgbClr>
                  </a:outerShdw>
                </a:effectLst>
              </a:rPr>
              <a:t>SENSIBLE</a:t>
            </a:r>
            <a:r>
              <a:rPr lang="es-ES" dirty="0"/>
              <a:t>. Para que un examen de detección sea útil debe tener la capacidad de identificar correctamente quien tiene la enfermedad. No debe dar falsos negativos. </a:t>
            </a:r>
          </a:p>
        </p:txBody>
      </p:sp>
      <p:sp>
        <p:nvSpPr>
          <p:cNvPr id="13" name="Rectángulo 12">
            <a:extLst>
              <a:ext uri="{FF2B5EF4-FFF2-40B4-BE49-F238E27FC236}">
                <a16:creationId xmlns:a16="http://schemas.microsoft.com/office/drawing/2014/main" id="{7F3CFE1E-901C-45FF-B8FA-3FF52B6B7A7B}"/>
              </a:ext>
            </a:extLst>
          </p:cNvPr>
          <p:cNvSpPr/>
          <p:nvPr/>
        </p:nvSpPr>
        <p:spPr>
          <a:xfrm>
            <a:off x="338096" y="4196511"/>
            <a:ext cx="11449711" cy="369332"/>
          </a:xfrm>
          <a:prstGeom prst="rect">
            <a:avLst/>
          </a:prstGeom>
          <a:solidFill>
            <a:srgbClr val="CC66FF"/>
          </a:solidFill>
          <a:ln>
            <a:solidFill>
              <a:srgbClr val="CC66FF"/>
            </a:solidFill>
          </a:ln>
        </p:spPr>
        <p:txBody>
          <a:bodyPr wrap="square">
            <a:spAutoFit/>
          </a:bodyPr>
          <a:lstStyle/>
          <a:p>
            <a:r>
              <a:rPr lang="es-ES" b="1" dirty="0"/>
              <a:t>Debe presentar una correlación lineal entre su concentración y el tamaño de la masa tumoral. </a:t>
            </a:r>
          </a:p>
        </p:txBody>
      </p:sp>
      <p:sp>
        <p:nvSpPr>
          <p:cNvPr id="14" name="Rectángulo 13">
            <a:extLst>
              <a:ext uri="{FF2B5EF4-FFF2-40B4-BE49-F238E27FC236}">
                <a16:creationId xmlns:a16="http://schemas.microsoft.com/office/drawing/2014/main" id="{B7F81A53-0F38-4BF1-879B-63A9824A22FC}"/>
              </a:ext>
            </a:extLst>
          </p:cNvPr>
          <p:cNvSpPr/>
          <p:nvPr/>
        </p:nvSpPr>
        <p:spPr>
          <a:xfrm>
            <a:off x="338095" y="4730154"/>
            <a:ext cx="11449711" cy="369332"/>
          </a:xfrm>
          <a:prstGeom prst="rect">
            <a:avLst/>
          </a:prstGeom>
          <a:solidFill>
            <a:srgbClr val="CC00FF"/>
          </a:solidFill>
          <a:ln>
            <a:solidFill>
              <a:srgbClr val="CC00FF"/>
            </a:solidFill>
          </a:ln>
        </p:spPr>
        <p:txBody>
          <a:bodyPr wrap="square">
            <a:spAutoFit/>
          </a:bodyPr>
          <a:lstStyle/>
          <a:p>
            <a:r>
              <a:rPr lang="es-ES" b="1" dirty="0"/>
              <a:t>Reflejar el estadío clínico, correlacionándose con la fase clínica del tumor. </a:t>
            </a:r>
          </a:p>
        </p:txBody>
      </p:sp>
      <p:sp>
        <p:nvSpPr>
          <p:cNvPr id="15" name="Rectángulo 14">
            <a:extLst>
              <a:ext uri="{FF2B5EF4-FFF2-40B4-BE49-F238E27FC236}">
                <a16:creationId xmlns:a16="http://schemas.microsoft.com/office/drawing/2014/main" id="{439568F7-E4D3-47D6-B1F5-12293293058C}"/>
              </a:ext>
            </a:extLst>
          </p:cNvPr>
          <p:cNvSpPr/>
          <p:nvPr/>
        </p:nvSpPr>
        <p:spPr>
          <a:xfrm>
            <a:off x="338095" y="6399300"/>
            <a:ext cx="11449711" cy="369332"/>
          </a:xfrm>
          <a:prstGeom prst="rect">
            <a:avLst/>
          </a:prstGeom>
          <a:solidFill>
            <a:srgbClr val="9999FF"/>
          </a:solidFill>
        </p:spPr>
        <p:txBody>
          <a:bodyPr wrap="square">
            <a:spAutoFit/>
          </a:bodyPr>
          <a:lstStyle/>
          <a:p>
            <a:r>
              <a:rPr lang="es-ES" b="1" dirty="0"/>
              <a:t>El marcador tumoral debe ser costo efectivo</a:t>
            </a:r>
            <a:endParaRPr lang="es-AR" b="1" dirty="0"/>
          </a:p>
        </p:txBody>
      </p:sp>
      <p:cxnSp>
        <p:nvCxnSpPr>
          <p:cNvPr id="17" name="Conector recto 16">
            <a:extLst>
              <a:ext uri="{FF2B5EF4-FFF2-40B4-BE49-F238E27FC236}">
                <a16:creationId xmlns:a16="http://schemas.microsoft.com/office/drawing/2014/main" id="{5CE54DDF-41CE-4312-8916-F75EDE9ED4F6}"/>
              </a:ext>
            </a:extLst>
          </p:cNvPr>
          <p:cNvCxnSpPr>
            <a:cxnSpLocks/>
          </p:cNvCxnSpPr>
          <p:nvPr/>
        </p:nvCxnSpPr>
        <p:spPr>
          <a:xfrm flipV="1">
            <a:off x="4121426" y="513443"/>
            <a:ext cx="198782" cy="135796"/>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643DC741-EB19-479C-915F-1D0C5A2C62B7}"/>
              </a:ext>
            </a:extLst>
          </p:cNvPr>
          <p:cNvCxnSpPr>
            <a:cxnSpLocks/>
          </p:cNvCxnSpPr>
          <p:nvPr/>
        </p:nvCxnSpPr>
        <p:spPr>
          <a:xfrm>
            <a:off x="4121426" y="1363842"/>
            <a:ext cx="198782" cy="143894"/>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16" name="Picture 2" descr="Imágenes de Cinta Cancer - Descarga gratuita en Freepik">
            <a:extLst>
              <a:ext uri="{FF2B5EF4-FFF2-40B4-BE49-F238E27FC236}">
                <a16:creationId xmlns:a16="http://schemas.microsoft.com/office/drawing/2014/main" id="{7AFA6060-84B9-48F7-9502-B6683AC9326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9939" y="62014"/>
            <a:ext cx="404191" cy="40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029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ágenes de Cinta Cancer - Descarga gratuita en Freepik">
            <a:extLst>
              <a:ext uri="{FF2B5EF4-FFF2-40B4-BE49-F238E27FC236}">
                <a16:creationId xmlns:a16="http://schemas.microsoft.com/office/drawing/2014/main" id="{CCA71F2B-8931-41B4-803F-914091A3C791}"/>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43A4E38C-0AA9-42AB-BFE9-B0EDC3EB34BF}"/>
              </a:ext>
            </a:extLst>
          </p:cNvPr>
          <p:cNvSpPr/>
          <p:nvPr/>
        </p:nvSpPr>
        <p:spPr>
          <a:xfrm>
            <a:off x="2166729" y="404191"/>
            <a:ext cx="9786732" cy="646331"/>
          </a:xfrm>
          <a:prstGeom prst="rect">
            <a:avLst/>
          </a:prstGeom>
        </p:spPr>
        <p:txBody>
          <a:bodyPr wrap="square">
            <a:spAutoFit/>
          </a:bodyPr>
          <a:lstStyle/>
          <a:p>
            <a:r>
              <a:rPr lang="es-ES" dirty="0"/>
              <a:t>No es exclusivo del cáncer, pero sí </a:t>
            </a:r>
            <a:r>
              <a:rPr lang="es-ES" b="1" dirty="0"/>
              <a:t>específico del tejido prostático</a:t>
            </a:r>
            <a:r>
              <a:rPr lang="es-ES" dirty="0"/>
              <a:t>: lo producen las </a:t>
            </a:r>
            <a:r>
              <a:rPr lang="es-ES" b="1" dirty="0"/>
              <a:t>células epiteliales de la glándula prostática</a:t>
            </a:r>
            <a:r>
              <a:rPr lang="es-ES" dirty="0"/>
              <a:t>.</a:t>
            </a:r>
            <a:endParaRPr lang="es-AR" dirty="0"/>
          </a:p>
        </p:txBody>
      </p:sp>
      <p:sp>
        <p:nvSpPr>
          <p:cNvPr id="5" name="CuadroTexto 4">
            <a:extLst>
              <a:ext uri="{FF2B5EF4-FFF2-40B4-BE49-F238E27FC236}">
                <a16:creationId xmlns:a16="http://schemas.microsoft.com/office/drawing/2014/main" id="{0EA39E2F-1963-4A73-8D77-5D61B3ECAC1C}"/>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8" name="Rectángulo 7">
            <a:extLst>
              <a:ext uri="{FF2B5EF4-FFF2-40B4-BE49-F238E27FC236}">
                <a16:creationId xmlns:a16="http://schemas.microsoft.com/office/drawing/2014/main" id="{630EAC93-1F0B-4446-86F3-98EA6B9CB304}"/>
              </a:ext>
            </a:extLst>
          </p:cNvPr>
          <p:cNvSpPr/>
          <p:nvPr/>
        </p:nvSpPr>
        <p:spPr>
          <a:xfrm>
            <a:off x="2166729" y="1138317"/>
            <a:ext cx="8832575" cy="923330"/>
          </a:xfrm>
          <a:prstGeom prst="rect">
            <a:avLst/>
          </a:prstGeom>
        </p:spPr>
        <p:txBody>
          <a:bodyPr wrap="square">
            <a:spAutoFit/>
          </a:bodyPr>
          <a:lstStyle/>
          <a:p>
            <a:pPr lvl="0" eaLnBrk="0" fontAlgn="base" hangingPunct="0">
              <a:spcBef>
                <a:spcPct val="0"/>
              </a:spcBef>
              <a:spcAft>
                <a:spcPct val="0"/>
              </a:spcAft>
            </a:pPr>
            <a:r>
              <a:rPr lang="es-AR" altLang="es-AR" dirty="0"/>
              <a:t>Es una </a:t>
            </a:r>
            <a:r>
              <a:rPr lang="es-AR" altLang="es-AR" b="1" dirty="0"/>
              <a:t>glicoproteína</a:t>
            </a:r>
            <a:r>
              <a:rPr lang="es-AR" altLang="es-AR" dirty="0"/>
              <a:t> (proteína con cadenas de carbohidratos), es una </a:t>
            </a:r>
            <a:r>
              <a:rPr lang="es-AR" altLang="es-AR" b="1" dirty="0"/>
              <a:t>enzima con actividad proteasa, </a:t>
            </a:r>
            <a:r>
              <a:rPr lang="es-AR" altLang="es-AR" dirty="0"/>
              <a:t>con un peso molecular de aproximadamente 33-34 </a:t>
            </a:r>
            <a:r>
              <a:rPr lang="es-AR" altLang="es-AR" dirty="0" err="1"/>
              <a:t>kDa</a:t>
            </a:r>
            <a:r>
              <a:rPr lang="es-AR" altLang="es-AR" dirty="0"/>
              <a:t>,</a:t>
            </a:r>
          </a:p>
          <a:p>
            <a:pPr lvl="0" eaLnBrk="0" fontAlgn="base" hangingPunct="0">
              <a:spcBef>
                <a:spcPct val="0"/>
              </a:spcBef>
              <a:spcAft>
                <a:spcPct val="0"/>
              </a:spcAft>
            </a:pPr>
            <a:r>
              <a:rPr lang="es-ES" dirty="0"/>
              <a:t>codificada por el gen </a:t>
            </a:r>
            <a:r>
              <a:rPr lang="es-ES" b="1" dirty="0"/>
              <a:t>KLK3</a:t>
            </a:r>
            <a:r>
              <a:rPr lang="es-AR" altLang="es-AR" b="1" dirty="0"/>
              <a:t>.</a:t>
            </a:r>
          </a:p>
        </p:txBody>
      </p:sp>
      <p:sp>
        <p:nvSpPr>
          <p:cNvPr id="9" name="Rectangle 3">
            <a:extLst>
              <a:ext uri="{FF2B5EF4-FFF2-40B4-BE49-F238E27FC236}">
                <a16:creationId xmlns:a16="http://schemas.microsoft.com/office/drawing/2014/main" id="{5A628593-CF0F-4810-8E36-EF0194DC9312}"/>
              </a:ext>
            </a:extLst>
          </p:cNvPr>
          <p:cNvSpPr>
            <a:spLocks noChangeArrowheads="1"/>
          </p:cNvSpPr>
          <p:nvPr/>
        </p:nvSpPr>
        <p:spPr bwMode="auto">
          <a:xfrm>
            <a:off x="2441301" y="2626007"/>
            <a:ext cx="96777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AR" altLang="es-AR" sz="1800" b="0" i="0" u="none" strike="noStrike" cap="none" normalizeH="0" baseline="0" dirty="0">
                <a:ln>
                  <a:noFill/>
                </a:ln>
                <a:solidFill>
                  <a:schemeClr val="tx1"/>
                </a:solidFill>
                <a:effectLst/>
              </a:rPr>
              <a:t>En condiciones normales, el PSA tiene una función </a:t>
            </a:r>
            <a:r>
              <a:rPr kumimoji="0" lang="es-AR" altLang="es-AR" sz="1800" b="1" i="0" u="none" strike="noStrike" cap="none" normalizeH="0" baseline="0" dirty="0">
                <a:ln>
                  <a:noFill/>
                </a:ln>
                <a:solidFill>
                  <a:schemeClr val="tx1"/>
                </a:solidFill>
                <a:effectLst/>
              </a:rPr>
              <a:t>muy específica</a:t>
            </a:r>
            <a:r>
              <a:rPr kumimoji="0" lang="es-AR" altLang="es-AR" sz="1800" b="0" i="0" u="none" strike="noStrike" cap="none" normalizeH="0" baseline="0" dirty="0">
                <a:ln>
                  <a:noFill/>
                </a:ln>
                <a:solidFill>
                  <a:schemeClr val="tx1"/>
                </a:solidFill>
                <a:effectLst/>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altLang="es-AR" sz="1800" b="1" i="0" u="none" strike="noStrike" cap="none" normalizeH="0" baseline="0" dirty="0">
                <a:ln>
                  <a:noFill/>
                </a:ln>
                <a:solidFill>
                  <a:schemeClr val="tx1"/>
                </a:solidFill>
                <a:effectLst/>
              </a:rPr>
              <a:t>Licuar el coágulo seminal tras la eyaculación</a:t>
            </a:r>
            <a:r>
              <a:rPr kumimoji="0" lang="es-AR" altLang="es-AR" sz="1800" b="0" i="0" u="none" strike="noStrike" cap="none" normalizeH="0" baseline="0" dirty="0">
                <a:ln>
                  <a:noFill/>
                </a:ln>
                <a:solidFill>
                  <a:schemeClr val="tx1"/>
                </a:solidFill>
                <a:effectLst/>
              </a:rPr>
              <a:t> mediante la </a:t>
            </a:r>
            <a:r>
              <a:rPr kumimoji="0" lang="es-AR" altLang="es-AR" sz="1800" b="1" i="0" u="none" strike="noStrike" cap="none" normalizeH="0" baseline="0" dirty="0">
                <a:ln>
                  <a:noFill/>
                </a:ln>
                <a:solidFill>
                  <a:schemeClr val="tx1"/>
                </a:solidFill>
                <a:effectLst/>
              </a:rPr>
              <a:t>degradación de las proteínas del semen (</a:t>
            </a:r>
            <a:r>
              <a:rPr kumimoji="0" lang="es-AR" altLang="es-AR" sz="1800" b="1" i="0" u="none" strike="noStrike" cap="none" normalizeH="0" baseline="0" dirty="0" err="1">
                <a:ln>
                  <a:noFill/>
                </a:ln>
                <a:solidFill>
                  <a:schemeClr val="tx1"/>
                </a:solidFill>
                <a:effectLst/>
              </a:rPr>
              <a:t>seminogelinas</a:t>
            </a:r>
            <a:r>
              <a:rPr kumimoji="0" lang="es-AR" altLang="es-AR" sz="1800" b="1" i="0" u="none" strike="noStrike" cap="none" normalizeH="0" baseline="0" dirty="0">
                <a:ln>
                  <a:noFill/>
                </a:ln>
                <a:solidFill>
                  <a:schemeClr val="tx1"/>
                </a:solidFill>
                <a:effectLst/>
              </a:rPr>
              <a:t> y fibronectina)</a:t>
            </a:r>
            <a:r>
              <a:rPr kumimoji="0" lang="es-AR" altLang="es-AR" sz="1800" b="0" i="0" u="none" strike="noStrike" cap="none" normalizeH="0" baseline="0" dirty="0">
                <a:ln>
                  <a:noFill/>
                </a:ln>
                <a:solidFill>
                  <a:schemeClr val="tx1"/>
                </a:solidFill>
                <a:effectLst/>
              </a:rPr>
              <a:t>. Este proceso permite que los espermatozoides tengan mayor movilidad en el tracto reproductor femenino.</a:t>
            </a:r>
          </a:p>
        </p:txBody>
      </p:sp>
      <p:pic>
        <p:nvPicPr>
          <p:cNvPr id="10" name="Imagen 9">
            <a:extLst>
              <a:ext uri="{FF2B5EF4-FFF2-40B4-BE49-F238E27FC236}">
                <a16:creationId xmlns:a16="http://schemas.microsoft.com/office/drawing/2014/main" id="{CBD74BAF-DDA7-4302-B2D9-ABDAE010222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82" b="89796" l="9728" r="89494">
                        <a14:foregroundMark x1="58366" y1="9184" x2="58366" y2="9184"/>
                        <a14:foregroundMark x1="65759" y1="4082" x2="65759" y2="4082"/>
                      </a14:backgroundRemoval>
                    </a14:imgEffect>
                  </a14:imgLayer>
                </a14:imgProps>
              </a:ext>
            </a:extLst>
          </a:blip>
          <a:stretch>
            <a:fillRect/>
          </a:stretch>
        </p:blipFill>
        <p:spPr>
          <a:xfrm>
            <a:off x="10511928" y="865815"/>
            <a:ext cx="1607159" cy="1468254"/>
          </a:xfrm>
          <a:prstGeom prst="rect">
            <a:avLst/>
          </a:prstGeom>
        </p:spPr>
      </p:pic>
      <p:pic>
        <p:nvPicPr>
          <p:cNvPr id="11" name="Imagen 10">
            <a:extLst>
              <a:ext uri="{FF2B5EF4-FFF2-40B4-BE49-F238E27FC236}">
                <a16:creationId xmlns:a16="http://schemas.microsoft.com/office/drawing/2014/main" id="{3E0348A7-C63D-413B-8196-DF0AD8BD6653}"/>
              </a:ext>
            </a:extLst>
          </p:cNvPr>
          <p:cNvPicPr>
            <a:picLocks noChangeAspect="1"/>
          </p:cNvPicPr>
          <p:nvPr/>
        </p:nvPicPr>
        <p:blipFill>
          <a:blip r:embed="rId6">
            <a:duotone>
              <a:prstClr val="black"/>
              <a:schemeClr val="accent5">
                <a:tint val="45000"/>
                <a:satMod val="400000"/>
              </a:schemeClr>
            </a:duotone>
            <a:extLst>
              <a:ext uri="{BEBA8EAE-BF5A-486C-A8C5-ECC9F3942E4B}">
                <a14:imgProps xmlns:a14="http://schemas.microsoft.com/office/drawing/2010/main">
                  <a14:imgLayer r:embed="rId7">
                    <a14:imgEffect>
                      <a14:backgroundRemoval t="10000" b="90000" l="10000" r="90000">
                        <a14:backgroundMark x1="8000" y1="13115" x2="6909" y2="71585"/>
                        <a14:backgroundMark x1="6909" y1="71585" x2="18909" y2="93989"/>
                        <a14:backgroundMark x1="18909" y1="93989" x2="77091" y2="95628"/>
                        <a14:backgroundMark x1="77091" y1="95628" x2="94545" y2="83607"/>
                        <a14:backgroundMark x1="94545" y1="83607" x2="98545" y2="54098"/>
                        <a14:backgroundMark x1="98545" y1="54098" x2="96000" y2="24590"/>
                        <a14:backgroundMark x1="96000" y1="24590" x2="80727" y2="7104"/>
                        <a14:backgroundMark x1="80727" y1="7104" x2="21818" y2="5464"/>
                        <a14:backgroundMark x1="21818" y1="5464" x2="14545" y2="7650"/>
                      </a14:backgroundRemoval>
                    </a14:imgEffect>
                  </a14:imgLayer>
                </a14:imgProps>
              </a:ext>
            </a:extLst>
          </a:blip>
          <a:stretch>
            <a:fillRect/>
          </a:stretch>
        </p:blipFill>
        <p:spPr>
          <a:xfrm>
            <a:off x="75867" y="249630"/>
            <a:ext cx="1995488" cy="1869668"/>
          </a:xfrm>
          <a:prstGeom prst="rect">
            <a:avLst/>
          </a:prstGeom>
        </p:spPr>
      </p:pic>
      <p:sp>
        <p:nvSpPr>
          <p:cNvPr id="12" name="Flecha: pentágono 11">
            <a:extLst>
              <a:ext uri="{FF2B5EF4-FFF2-40B4-BE49-F238E27FC236}">
                <a16:creationId xmlns:a16="http://schemas.microsoft.com/office/drawing/2014/main" id="{F6D394B2-D1D6-431A-AEB3-CAE8E3B72A42}"/>
              </a:ext>
            </a:extLst>
          </p:cNvPr>
          <p:cNvSpPr/>
          <p:nvPr/>
        </p:nvSpPr>
        <p:spPr>
          <a:xfrm>
            <a:off x="0" y="2493088"/>
            <a:ext cx="2332383" cy="646331"/>
          </a:xfrm>
          <a:prstGeom prst="homePlate">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FUNCION BIOLOGICA</a:t>
            </a:r>
            <a:endParaRPr lang="es-AR" dirty="0"/>
          </a:p>
        </p:txBody>
      </p:sp>
      <p:sp>
        <p:nvSpPr>
          <p:cNvPr id="13" name="Rectangle 4">
            <a:extLst>
              <a:ext uri="{FF2B5EF4-FFF2-40B4-BE49-F238E27FC236}">
                <a16:creationId xmlns:a16="http://schemas.microsoft.com/office/drawing/2014/main" id="{1027EC89-2112-4023-B4D4-2FCD66342865}"/>
              </a:ext>
            </a:extLst>
          </p:cNvPr>
          <p:cNvSpPr>
            <a:spLocks noChangeArrowheads="1"/>
          </p:cNvSpPr>
          <p:nvPr/>
        </p:nvSpPr>
        <p:spPr bwMode="auto">
          <a:xfrm>
            <a:off x="202095" y="3885030"/>
            <a:ext cx="1175136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s-AR" altLang="es-AR" sz="1800" b="0" i="0" u="none" strike="noStrike" cap="none" normalizeH="0" baseline="0" dirty="0">
                <a:ln>
                  <a:noFill/>
                </a:ln>
                <a:solidFill>
                  <a:schemeClr val="tx1"/>
                </a:solidFill>
                <a:effectLst/>
              </a:rPr>
              <a:t>En hombres sanos, la mayor parte del PSA se encuentra en el </a:t>
            </a:r>
            <a:r>
              <a:rPr kumimoji="0" lang="es-AR" altLang="es-AR" sz="1800" b="1" i="0" u="none" strike="noStrike" cap="none" normalizeH="0" baseline="0" dirty="0">
                <a:ln>
                  <a:noFill/>
                </a:ln>
                <a:solidFill>
                  <a:schemeClr val="tx1"/>
                </a:solidFill>
                <a:effectLst/>
              </a:rPr>
              <a:t>semen</a:t>
            </a:r>
            <a:r>
              <a:rPr lang="es-AR" altLang="es-AR" dirty="0"/>
              <a:t>, p</a:t>
            </a:r>
            <a:r>
              <a:rPr kumimoji="0" lang="es-AR" altLang="es-AR" sz="1800" b="0" i="0" u="none" strike="noStrike" cap="none" normalizeH="0" baseline="0" dirty="0">
                <a:ln>
                  <a:noFill/>
                </a:ln>
                <a:solidFill>
                  <a:schemeClr val="tx1"/>
                </a:solidFill>
                <a:effectLst/>
              </a:rPr>
              <a:t>ero pequeñas cantidades </a:t>
            </a:r>
            <a:r>
              <a:rPr kumimoji="0" lang="es-AR" altLang="es-AR" sz="1800" b="1" i="0" u="none" strike="noStrike" cap="none" normalizeH="0" baseline="0" dirty="0">
                <a:ln>
                  <a:noFill/>
                </a:ln>
                <a:solidFill>
                  <a:schemeClr val="tx1"/>
                </a:solidFill>
                <a:effectLst/>
              </a:rPr>
              <a:t>pasan a la circulación</a:t>
            </a:r>
            <a:r>
              <a:rPr kumimoji="0" lang="es-AR" altLang="es-AR" sz="1800" b="0" i="0" u="none" strike="noStrike" cap="none" normalizeH="0" baseline="0" dirty="0">
                <a:ln>
                  <a:noFill/>
                </a:ln>
                <a:solidFill>
                  <a:schemeClr val="tx1"/>
                </a:solidFill>
                <a:effectLst/>
              </a:rPr>
              <a:t>, donde puede ser medido en </a:t>
            </a:r>
            <a:r>
              <a:rPr kumimoji="0" lang="es-AR" altLang="es-AR" sz="1800" i="0" u="none" strike="noStrike" cap="none" normalizeH="0" baseline="0" dirty="0">
                <a:ln>
                  <a:noFill/>
                </a:ln>
                <a:solidFill>
                  <a:schemeClr val="tx1"/>
                </a:solidFill>
                <a:effectLst/>
              </a:rPr>
              <a:t>suero</a:t>
            </a:r>
            <a:r>
              <a:rPr kumimoji="0" lang="es-AR" altLang="es-AR" sz="18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tabLst/>
            </a:pPr>
            <a:endParaRPr kumimoji="0" lang="es-AR" altLang="es-A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s-AR" altLang="es-AR" sz="1800" b="0" i="0" u="none" strike="noStrike" cap="none" normalizeH="0" baseline="0" dirty="0">
                <a:ln>
                  <a:noFill/>
                </a:ln>
                <a:solidFill>
                  <a:schemeClr val="tx1"/>
                </a:solidFill>
                <a:effectLst/>
              </a:rPr>
              <a:t>Cuando hay alteraciones en la arquitectura prostática —por hiperplasia, inflamación, o cáncer—, </a:t>
            </a:r>
            <a:r>
              <a:rPr kumimoji="0" lang="es-AR" altLang="es-AR" sz="1800" b="1" i="0" u="none" strike="noStrike" cap="none" normalizeH="0" baseline="0" dirty="0">
                <a:ln>
                  <a:noFill/>
                </a:ln>
                <a:solidFill>
                  <a:schemeClr val="tx1"/>
                </a:solidFill>
                <a:effectLst/>
              </a:rPr>
              <a:t>aumenta la liberación de PSA al torrente sanguíneo, elevando su concentración.</a:t>
            </a:r>
          </a:p>
        </p:txBody>
      </p:sp>
      <p:sp>
        <p:nvSpPr>
          <p:cNvPr id="14" name="Rectángulo 13">
            <a:extLst>
              <a:ext uri="{FF2B5EF4-FFF2-40B4-BE49-F238E27FC236}">
                <a16:creationId xmlns:a16="http://schemas.microsoft.com/office/drawing/2014/main" id="{62CA0CB1-3D27-46AF-ADA5-B013027E4B52}"/>
              </a:ext>
            </a:extLst>
          </p:cNvPr>
          <p:cNvSpPr/>
          <p:nvPr/>
        </p:nvSpPr>
        <p:spPr>
          <a:xfrm>
            <a:off x="75867" y="5609941"/>
            <a:ext cx="7400868" cy="923330"/>
          </a:xfrm>
          <a:prstGeom prst="rect">
            <a:avLst/>
          </a:prstGeom>
          <a:solidFill>
            <a:schemeClr val="accent5">
              <a:lumMod val="40000"/>
              <a:lumOff val="60000"/>
            </a:schemeClr>
          </a:solidFill>
          <a:ln>
            <a:solidFill>
              <a:schemeClr val="accent5">
                <a:lumMod val="40000"/>
                <a:lumOff val="60000"/>
              </a:schemeClr>
            </a:solidFill>
          </a:ln>
        </p:spPr>
        <p:txBody>
          <a:bodyPr wrap="square">
            <a:spAutoFit/>
          </a:bodyPr>
          <a:lstStyle/>
          <a:p>
            <a:pPr algn="just"/>
            <a:r>
              <a:rPr lang="es-ES" dirty="0"/>
              <a:t>Aunque está elevado en muchos cánceres de próstata, </a:t>
            </a:r>
            <a:r>
              <a:rPr lang="es-ES" b="1" dirty="0"/>
              <a:t>también puede elevarse en condiciones benignas</a:t>
            </a:r>
            <a:r>
              <a:rPr lang="es-ES" dirty="0"/>
              <a:t>. Por eso </a:t>
            </a:r>
            <a:r>
              <a:rPr lang="es-ES" b="1" dirty="0"/>
              <a:t>no es un marcador diagnóstico por sí solo</a:t>
            </a:r>
            <a:r>
              <a:rPr lang="es-ES" dirty="0"/>
              <a:t>, sino un </a:t>
            </a:r>
            <a:r>
              <a:rPr lang="es-ES" b="1" dirty="0"/>
              <a:t>complemento</a:t>
            </a:r>
            <a:r>
              <a:rPr lang="es-ES" dirty="0"/>
              <a:t> en la evaluación clínica del paciente.</a:t>
            </a:r>
            <a:endParaRPr lang="es-AR" dirty="0"/>
          </a:p>
        </p:txBody>
      </p:sp>
      <p:sp>
        <p:nvSpPr>
          <p:cNvPr id="15" name="Rectángulo 14">
            <a:extLst>
              <a:ext uri="{FF2B5EF4-FFF2-40B4-BE49-F238E27FC236}">
                <a16:creationId xmlns:a16="http://schemas.microsoft.com/office/drawing/2014/main" id="{B6B3FE56-8699-462D-84A9-7058B3F05232}"/>
              </a:ext>
            </a:extLst>
          </p:cNvPr>
          <p:cNvSpPr/>
          <p:nvPr/>
        </p:nvSpPr>
        <p:spPr>
          <a:xfrm>
            <a:off x="7476735" y="6452930"/>
            <a:ext cx="4715265" cy="369332"/>
          </a:xfrm>
          <a:prstGeom prst="rect">
            <a:avLst/>
          </a:prstGeom>
        </p:spPr>
        <p:txBody>
          <a:bodyPr wrap="none">
            <a:spAutoFit/>
          </a:bodyPr>
          <a:lstStyle/>
          <a:p>
            <a:r>
              <a:rPr lang="en-US" dirty="0"/>
              <a:t>Campbell-Walsh Urology, 10.ª ed., Elsevier, 2011</a:t>
            </a:r>
            <a:endParaRPr lang="es-AR" dirty="0"/>
          </a:p>
        </p:txBody>
      </p:sp>
      <p:pic>
        <p:nvPicPr>
          <p:cNvPr id="17" name="Imagen 16">
            <a:extLst>
              <a:ext uri="{FF2B5EF4-FFF2-40B4-BE49-F238E27FC236}">
                <a16:creationId xmlns:a16="http://schemas.microsoft.com/office/drawing/2014/main" id="{F22824C9-AD49-4D62-B05D-0B091E086558}"/>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694" b="89796" l="7364" r="92636">
                        <a14:foregroundMark x1="93023" y1="74490" x2="93023" y2="74490"/>
                        <a14:foregroundMark x1="7364" y1="64796" x2="7364" y2="64796"/>
                      </a14:backgroundRemoval>
                    </a14:imgEffect>
                  </a14:imgLayer>
                </a14:imgProps>
              </a:ext>
            </a:extLst>
          </a:blip>
          <a:stretch>
            <a:fillRect/>
          </a:stretch>
        </p:blipFill>
        <p:spPr>
          <a:xfrm flipH="1">
            <a:off x="9934599" y="4991100"/>
            <a:ext cx="2269849" cy="1866900"/>
          </a:xfrm>
          <a:prstGeom prst="rect">
            <a:avLst/>
          </a:prstGeom>
        </p:spPr>
      </p:pic>
    </p:spTree>
    <p:extLst>
      <p:ext uri="{BB962C8B-B14F-4D97-AF65-F5344CB8AC3E}">
        <p14:creationId xmlns:p14="http://schemas.microsoft.com/office/powerpoint/2010/main" val="3730493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BC062D1-9723-4A2A-B7B6-D16703C83978}"/>
              </a:ext>
            </a:extLst>
          </p:cNvPr>
          <p:cNvPicPr>
            <a:picLocks noChangeAspect="1"/>
          </p:cNvPicPr>
          <p:nvPr/>
        </p:nvPicPr>
        <p:blipFill>
          <a:blip r:embed="rId2"/>
          <a:stretch>
            <a:fillRect/>
          </a:stretch>
        </p:blipFill>
        <p:spPr>
          <a:xfrm>
            <a:off x="3173376" y="3050182"/>
            <a:ext cx="1953087" cy="1454643"/>
          </a:xfrm>
          <a:prstGeom prst="rect">
            <a:avLst/>
          </a:prstGeom>
        </p:spPr>
      </p:pic>
      <p:pic>
        <p:nvPicPr>
          <p:cNvPr id="13" name="Imagen 12">
            <a:extLst>
              <a:ext uri="{FF2B5EF4-FFF2-40B4-BE49-F238E27FC236}">
                <a16:creationId xmlns:a16="http://schemas.microsoft.com/office/drawing/2014/main" id="{5BFEA76F-1CB5-4538-A418-388255AA72D0}"/>
              </a:ext>
            </a:extLst>
          </p:cNvPr>
          <p:cNvPicPr>
            <a:picLocks noChangeAspect="1"/>
          </p:cNvPicPr>
          <p:nvPr/>
        </p:nvPicPr>
        <p:blipFill rotWithShape="1">
          <a:blip r:embed="rId3"/>
          <a:srcRect t="3817"/>
          <a:stretch/>
        </p:blipFill>
        <p:spPr>
          <a:xfrm>
            <a:off x="5964814" y="-988"/>
            <a:ext cx="5399414" cy="4421329"/>
          </a:xfrm>
          <a:prstGeom prst="rect">
            <a:avLst/>
          </a:prstGeom>
        </p:spPr>
      </p:pic>
      <p:pic>
        <p:nvPicPr>
          <p:cNvPr id="3" name="Picture 2" descr="Imágenes de Cinta Cancer - Descarga gratuita en Freepik">
            <a:extLst>
              <a:ext uri="{FF2B5EF4-FFF2-40B4-BE49-F238E27FC236}">
                <a16:creationId xmlns:a16="http://schemas.microsoft.com/office/drawing/2014/main" id="{AD627A7E-8DFE-49B7-9024-92C65EC4549D}"/>
              </a:ext>
            </a:extLst>
          </p:cNvPr>
          <p:cNvPicPr>
            <a:picLocks noChangeAspect="1" noChangeArrowheads="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A33F7959-19C3-4B91-A1EE-2E14CC587380}"/>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6" name="Flecha: pentágono 15">
            <a:extLst>
              <a:ext uri="{FF2B5EF4-FFF2-40B4-BE49-F238E27FC236}">
                <a16:creationId xmlns:a16="http://schemas.microsoft.com/office/drawing/2014/main" id="{BEC87330-9C82-4E5D-8E03-8D2F4B081ADA}"/>
              </a:ext>
            </a:extLst>
          </p:cNvPr>
          <p:cNvSpPr/>
          <p:nvPr/>
        </p:nvSpPr>
        <p:spPr>
          <a:xfrm>
            <a:off x="1" y="552908"/>
            <a:ext cx="2833472" cy="503966"/>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Biodisponibilidad</a:t>
            </a:r>
            <a:endParaRPr lang="es-AR" b="1" dirty="0">
              <a:effectLst>
                <a:outerShdw blurRad="38100" dist="38100" dir="2700000" algn="tl">
                  <a:srgbClr val="000000">
                    <a:alpha val="43137"/>
                  </a:srgbClr>
                </a:outerShdw>
              </a:effectLst>
            </a:endParaRPr>
          </a:p>
        </p:txBody>
      </p:sp>
      <p:sp>
        <p:nvSpPr>
          <p:cNvPr id="17" name="Flecha: pentágono 16">
            <a:extLst>
              <a:ext uri="{FF2B5EF4-FFF2-40B4-BE49-F238E27FC236}">
                <a16:creationId xmlns:a16="http://schemas.microsoft.com/office/drawing/2014/main" id="{17496634-235D-4812-8578-DE0551CBCD2D}"/>
              </a:ext>
            </a:extLst>
          </p:cNvPr>
          <p:cNvSpPr/>
          <p:nvPr/>
        </p:nvSpPr>
        <p:spPr>
          <a:xfrm>
            <a:off x="15831" y="3471191"/>
            <a:ext cx="2833472" cy="526402"/>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SAU</a:t>
            </a:r>
            <a:endParaRPr lang="es-AR" b="1" dirty="0">
              <a:effectLst>
                <a:outerShdw blurRad="38100" dist="38100" dir="2700000" algn="tl">
                  <a:srgbClr val="000000">
                    <a:alpha val="43137"/>
                  </a:srgbClr>
                </a:outerShdw>
              </a:effectLst>
            </a:endParaRPr>
          </a:p>
        </p:txBody>
      </p:sp>
      <p:sp>
        <p:nvSpPr>
          <p:cNvPr id="19" name="Elipse 18">
            <a:extLst>
              <a:ext uri="{FF2B5EF4-FFF2-40B4-BE49-F238E27FC236}">
                <a16:creationId xmlns:a16="http://schemas.microsoft.com/office/drawing/2014/main" id="{EA7983CE-4328-4BC1-B4E2-73B601FB5EC6}"/>
              </a:ext>
            </a:extLst>
          </p:cNvPr>
          <p:cNvSpPr/>
          <p:nvPr/>
        </p:nvSpPr>
        <p:spPr>
          <a:xfrm>
            <a:off x="404191" y="1505059"/>
            <a:ext cx="1046508" cy="1046507"/>
          </a:xfrm>
          <a:prstGeom prst="ellipse">
            <a:avLst/>
          </a:prstGeom>
          <a:solidFill>
            <a:srgbClr val="00B0F0"/>
          </a:solidFill>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s-AR" altLang="es-AR" b="1" dirty="0">
                <a:effectLst>
                  <a:outerShdw blurRad="38100" dist="38100" dir="2700000" algn="tl">
                    <a:srgbClr val="000000">
                      <a:alpha val="43137"/>
                    </a:srgbClr>
                  </a:outerShdw>
                </a:effectLst>
                <a:latin typeface="Arial" panose="020B0604020202020204" pitchFamily="34" charset="0"/>
              </a:rPr>
              <a:t>PSA</a:t>
            </a:r>
            <a:endParaRPr lang="es-AR" altLang="es-AR" dirty="0">
              <a:effectLst>
                <a:outerShdw blurRad="38100" dist="38100" dir="2700000" algn="tl">
                  <a:srgbClr val="000000">
                    <a:alpha val="43137"/>
                  </a:srgbClr>
                </a:outerShdw>
              </a:effectLst>
              <a:latin typeface="Arial" panose="020B0604020202020204" pitchFamily="34" charset="0"/>
            </a:endParaRPr>
          </a:p>
        </p:txBody>
      </p:sp>
      <p:sp>
        <p:nvSpPr>
          <p:cNvPr id="22" name="Rectángulo 21">
            <a:extLst>
              <a:ext uri="{FF2B5EF4-FFF2-40B4-BE49-F238E27FC236}">
                <a16:creationId xmlns:a16="http://schemas.microsoft.com/office/drawing/2014/main" id="{9F3EACBB-BEB3-402C-B99C-4C40AE586B5C}"/>
              </a:ext>
            </a:extLst>
          </p:cNvPr>
          <p:cNvSpPr/>
          <p:nvPr/>
        </p:nvSpPr>
        <p:spPr>
          <a:xfrm>
            <a:off x="1695361" y="1286203"/>
            <a:ext cx="4795287" cy="369332"/>
          </a:xfrm>
          <a:prstGeom prst="rect">
            <a:avLst/>
          </a:prstGeom>
        </p:spPr>
        <p:txBody>
          <a:bodyPr wrap="none">
            <a:spAutoFit/>
          </a:bodyPr>
          <a:lstStyle/>
          <a:p>
            <a:r>
              <a:rPr lang="pt-BR" dirty="0"/>
              <a:t>Unido a </a:t>
            </a:r>
            <a:r>
              <a:rPr lang="es-ES" b="1" dirty="0">
                <a:latin typeface="Symbol" panose="05050102010706020507" pitchFamily="18" charset="2"/>
              </a:rPr>
              <a:t>a</a:t>
            </a:r>
            <a:r>
              <a:rPr lang="pt-BR" dirty="0"/>
              <a:t> 1 </a:t>
            </a:r>
            <a:r>
              <a:rPr lang="pt-BR" dirty="0" err="1"/>
              <a:t>antiquimiotripsina</a:t>
            </a:r>
            <a:r>
              <a:rPr lang="pt-BR" dirty="0"/>
              <a:t> : 70-90% </a:t>
            </a:r>
            <a:r>
              <a:rPr lang="pt-BR" b="1" dirty="0">
                <a:effectLst>
                  <a:outerShdw blurRad="38100" dist="38100" dir="2700000" algn="tl">
                    <a:srgbClr val="000000">
                      <a:alpha val="43137"/>
                    </a:srgbClr>
                  </a:outerShdw>
                </a:effectLst>
              </a:rPr>
              <a:t>PSA-ACT</a:t>
            </a:r>
            <a:endParaRPr lang="es-AR" b="1" dirty="0">
              <a:effectLst>
                <a:outerShdw blurRad="38100" dist="38100" dir="2700000" algn="tl">
                  <a:srgbClr val="000000">
                    <a:alpha val="43137"/>
                  </a:srgbClr>
                </a:outerShdw>
              </a:effectLst>
            </a:endParaRPr>
          </a:p>
        </p:txBody>
      </p:sp>
      <p:sp>
        <p:nvSpPr>
          <p:cNvPr id="23" name="Rectángulo 22">
            <a:extLst>
              <a:ext uri="{FF2B5EF4-FFF2-40B4-BE49-F238E27FC236}">
                <a16:creationId xmlns:a16="http://schemas.microsoft.com/office/drawing/2014/main" id="{3AE1C8D5-D821-43A1-BED6-00143EE6D170}"/>
              </a:ext>
            </a:extLst>
          </p:cNvPr>
          <p:cNvSpPr/>
          <p:nvPr/>
        </p:nvSpPr>
        <p:spPr>
          <a:xfrm>
            <a:off x="2170040" y="1890038"/>
            <a:ext cx="2093971" cy="369332"/>
          </a:xfrm>
          <a:prstGeom prst="rect">
            <a:avLst/>
          </a:prstGeom>
        </p:spPr>
        <p:txBody>
          <a:bodyPr wrap="none">
            <a:spAutoFit/>
          </a:bodyPr>
          <a:lstStyle/>
          <a:p>
            <a:r>
              <a:rPr lang="es-ES" dirty="0"/>
              <a:t>Libre : 10-30%. </a:t>
            </a:r>
            <a:r>
              <a:rPr lang="es-ES" b="1" dirty="0">
                <a:effectLst>
                  <a:outerShdw blurRad="38100" dist="38100" dir="2700000" algn="tl">
                    <a:srgbClr val="000000">
                      <a:alpha val="43137"/>
                    </a:srgbClr>
                  </a:outerShdw>
                </a:effectLst>
              </a:rPr>
              <a:t>FPSA</a:t>
            </a:r>
            <a:endParaRPr lang="es-AR" b="1" dirty="0">
              <a:effectLst>
                <a:outerShdw blurRad="38100" dist="38100" dir="2700000" algn="tl">
                  <a:srgbClr val="000000">
                    <a:alpha val="43137"/>
                  </a:srgbClr>
                </a:outerShdw>
              </a:effectLst>
            </a:endParaRPr>
          </a:p>
        </p:txBody>
      </p:sp>
      <p:sp>
        <p:nvSpPr>
          <p:cNvPr id="24" name="Rectángulo 23">
            <a:extLst>
              <a:ext uri="{FF2B5EF4-FFF2-40B4-BE49-F238E27FC236}">
                <a16:creationId xmlns:a16="http://schemas.microsoft.com/office/drawing/2014/main" id="{B6218FA0-06DA-447E-AF25-4F1864F2D532}"/>
              </a:ext>
            </a:extLst>
          </p:cNvPr>
          <p:cNvSpPr/>
          <p:nvPr/>
        </p:nvSpPr>
        <p:spPr>
          <a:xfrm>
            <a:off x="1695361" y="2461259"/>
            <a:ext cx="3470309" cy="369332"/>
          </a:xfrm>
          <a:prstGeom prst="rect">
            <a:avLst/>
          </a:prstGeom>
        </p:spPr>
        <p:txBody>
          <a:bodyPr wrap="none">
            <a:spAutoFit/>
          </a:bodyPr>
          <a:lstStyle/>
          <a:p>
            <a:r>
              <a:rPr lang="es-AR" dirty="0"/>
              <a:t>Unido a </a:t>
            </a:r>
            <a:r>
              <a:rPr lang="es-ES" b="1" dirty="0">
                <a:latin typeface="Symbol" panose="05050102010706020507" pitchFamily="18" charset="2"/>
              </a:rPr>
              <a:t>a</a:t>
            </a:r>
            <a:r>
              <a:rPr lang="es-AR" dirty="0"/>
              <a:t> 2 macroglobulina : 0.1% </a:t>
            </a:r>
          </a:p>
        </p:txBody>
      </p:sp>
      <p:cxnSp>
        <p:nvCxnSpPr>
          <p:cNvPr id="26" name="Conector recto 25">
            <a:extLst>
              <a:ext uri="{FF2B5EF4-FFF2-40B4-BE49-F238E27FC236}">
                <a16:creationId xmlns:a16="http://schemas.microsoft.com/office/drawing/2014/main" id="{9CC6DEAE-781C-49B6-BFB8-283DE6943B52}"/>
              </a:ext>
            </a:extLst>
          </p:cNvPr>
          <p:cNvCxnSpPr>
            <a:cxnSpLocks/>
            <a:endCxn id="22" idx="1"/>
          </p:cNvCxnSpPr>
          <p:nvPr/>
        </p:nvCxnSpPr>
        <p:spPr>
          <a:xfrm flipV="1">
            <a:off x="1441111" y="1470869"/>
            <a:ext cx="254250" cy="25720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EC560DFF-D8D7-4D26-9250-569FFEBCA64F}"/>
              </a:ext>
            </a:extLst>
          </p:cNvPr>
          <p:cNvCxnSpPr>
            <a:cxnSpLocks/>
          </p:cNvCxnSpPr>
          <p:nvPr/>
        </p:nvCxnSpPr>
        <p:spPr>
          <a:xfrm>
            <a:off x="1545406" y="2074704"/>
            <a:ext cx="548038"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56F88C93-92F8-4BB6-9B56-636945FAA56C}"/>
              </a:ext>
            </a:extLst>
          </p:cNvPr>
          <p:cNvCxnSpPr>
            <a:cxnSpLocks/>
            <a:endCxn id="24" idx="1"/>
          </p:cNvCxnSpPr>
          <p:nvPr/>
        </p:nvCxnSpPr>
        <p:spPr>
          <a:xfrm>
            <a:off x="1395452" y="2488801"/>
            <a:ext cx="299909" cy="157124"/>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25" name="Imagen 24">
            <a:extLst>
              <a:ext uri="{FF2B5EF4-FFF2-40B4-BE49-F238E27FC236}">
                <a16:creationId xmlns:a16="http://schemas.microsoft.com/office/drawing/2014/main" id="{8E2C5C89-8B0C-479D-9B04-4AD3CA1148ED}"/>
              </a:ext>
            </a:extLst>
          </p:cNvPr>
          <p:cNvPicPr>
            <a:picLocks noChangeAspect="1"/>
          </p:cNvPicPr>
          <p:nvPr/>
        </p:nvPicPr>
        <p:blipFill>
          <a:blip r:embed="rId6"/>
          <a:stretch>
            <a:fillRect/>
          </a:stretch>
        </p:blipFill>
        <p:spPr>
          <a:xfrm>
            <a:off x="404191" y="4618505"/>
            <a:ext cx="5011346" cy="2139881"/>
          </a:xfrm>
          <a:prstGeom prst="rect">
            <a:avLst/>
          </a:prstGeom>
        </p:spPr>
      </p:pic>
      <p:pic>
        <p:nvPicPr>
          <p:cNvPr id="6" name="Imagen 5">
            <a:extLst>
              <a:ext uri="{FF2B5EF4-FFF2-40B4-BE49-F238E27FC236}">
                <a16:creationId xmlns:a16="http://schemas.microsoft.com/office/drawing/2014/main" id="{344B9571-88CC-4ED2-B920-9694A69D7F35}"/>
              </a:ext>
            </a:extLst>
          </p:cNvPr>
          <p:cNvPicPr>
            <a:picLocks noChangeAspect="1"/>
          </p:cNvPicPr>
          <p:nvPr/>
        </p:nvPicPr>
        <p:blipFill>
          <a:blip r:embed="rId7"/>
          <a:stretch>
            <a:fillRect/>
          </a:stretch>
        </p:blipFill>
        <p:spPr>
          <a:xfrm>
            <a:off x="9739616" y="4618505"/>
            <a:ext cx="2411463" cy="1958827"/>
          </a:xfrm>
          <a:prstGeom prst="rect">
            <a:avLst/>
          </a:prstGeom>
        </p:spPr>
      </p:pic>
      <p:sp>
        <p:nvSpPr>
          <p:cNvPr id="28" name="Rectángulo 27">
            <a:extLst>
              <a:ext uri="{FF2B5EF4-FFF2-40B4-BE49-F238E27FC236}">
                <a16:creationId xmlns:a16="http://schemas.microsoft.com/office/drawing/2014/main" id="{3EF2A53C-7981-40D3-94C9-E8F71CC36CD0}"/>
              </a:ext>
            </a:extLst>
          </p:cNvPr>
          <p:cNvSpPr/>
          <p:nvPr/>
        </p:nvSpPr>
        <p:spPr>
          <a:xfrm>
            <a:off x="6096000" y="5226780"/>
            <a:ext cx="3160908" cy="923330"/>
          </a:xfrm>
          <a:prstGeom prst="rect">
            <a:avLst/>
          </a:prstGeom>
          <a:solidFill>
            <a:schemeClr val="accent5">
              <a:lumMod val="40000"/>
              <a:lumOff val="60000"/>
            </a:schemeClr>
          </a:solidFill>
          <a:ln>
            <a:solidFill>
              <a:schemeClr val="accent5">
                <a:lumMod val="40000"/>
                <a:lumOff val="60000"/>
              </a:schemeClr>
            </a:solidFill>
          </a:ln>
          <a:scene3d>
            <a:camera prst="orthographicFront"/>
            <a:lightRig rig="threePt" dir="t"/>
          </a:scene3d>
          <a:sp3d>
            <a:bevelT/>
          </a:sp3d>
        </p:spPr>
        <p:txBody>
          <a:bodyPr wrap="square">
            <a:spAutoFit/>
          </a:bodyPr>
          <a:lstStyle/>
          <a:p>
            <a:pPr lvl="0" algn="ctr" eaLnBrk="0" fontAlgn="base" hangingPunct="0">
              <a:spcBef>
                <a:spcPct val="0"/>
              </a:spcBef>
              <a:spcAft>
                <a:spcPct val="0"/>
              </a:spcAft>
            </a:pPr>
            <a:r>
              <a:rPr lang="es-AR" altLang="es-AR" dirty="0">
                <a:latin typeface="Arial" panose="020B0604020202020204" pitchFamily="34" charset="0"/>
              </a:rPr>
              <a:t>El cáncer de próstata (</a:t>
            </a:r>
            <a:r>
              <a:rPr lang="es-AR" altLang="es-AR" dirty="0" err="1">
                <a:latin typeface="Arial" panose="020B0604020202020204" pitchFamily="34" charset="0"/>
              </a:rPr>
              <a:t>CaP</a:t>
            </a:r>
            <a:r>
              <a:rPr lang="es-AR" altLang="es-AR" dirty="0">
                <a:latin typeface="Arial" panose="020B0604020202020204" pitchFamily="34" charset="0"/>
              </a:rPr>
              <a:t>) es el cáncer mas frecuente en los hombres argentinos.</a:t>
            </a:r>
          </a:p>
        </p:txBody>
      </p:sp>
    </p:spTree>
    <p:extLst>
      <p:ext uri="{BB962C8B-B14F-4D97-AF65-F5344CB8AC3E}">
        <p14:creationId xmlns:p14="http://schemas.microsoft.com/office/powerpoint/2010/main" val="135861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n 40">
            <a:extLst>
              <a:ext uri="{FF2B5EF4-FFF2-40B4-BE49-F238E27FC236}">
                <a16:creationId xmlns:a16="http://schemas.microsoft.com/office/drawing/2014/main" id="{A9040E28-6511-438C-833C-E490A69807AB}"/>
              </a:ext>
            </a:extLst>
          </p:cNvPr>
          <p:cNvPicPr>
            <a:picLocks noChangeAspect="1"/>
          </p:cNvPicPr>
          <p:nvPr/>
        </p:nvPicPr>
        <p:blipFill>
          <a:blip r:embed="rId2"/>
          <a:stretch>
            <a:fillRect/>
          </a:stretch>
        </p:blipFill>
        <p:spPr>
          <a:xfrm>
            <a:off x="0" y="3679743"/>
            <a:ext cx="926664" cy="926664"/>
          </a:xfrm>
          <a:prstGeom prst="rect">
            <a:avLst/>
          </a:prstGeom>
        </p:spPr>
      </p:pic>
      <p:pic>
        <p:nvPicPr>
          <p:cNvPr id="3" name="Picture 2" descr="Imágenes de Cinta Cancer - Descarga gratuita en Freepik">
            <a:extLst>
              <a:ext uri="{FF2B5EF4-FFF2-40B4-BE49-F238E27FC236}">
                <a16:creationId xmlns:a16="http://schemas.microsoft.com/office/drawing/2014/main" id="{AD627A7E-8DFE-49B7-9024-92C65EC4549D}"/>
              </a:ext>
            </a:extLst>
          </p:cNvPr>
          <p:cNvPicPr>
            <a:picLocks noChangeAspect="1" noChangeArrowheads="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9DD2FFF0-F197-47C3-8FFC-121BC19613D4}"/>
              </a:ext>
            </a:extLst>
          </p:cNvPr>
          <p:cNvSpPr/>
          <p:nvPr/>
        </p:nvSpPr>
        <p:spPr>
          <a:xfrm>
            <a:off x="202095" y="5555730"/>
            <a:ext cx="10233992" cy="1200329"/>
          </a:xfrm>
          <a:prstGeom prst="rect">
            <a:avLst/>
          </a:prstGeom>
        </p:spPr>
        <p:txBody>
          <a:bodyPr wrap="square">
            <a:spAutoFit/>
          </a:bodyPr>
          <a:lstStyle/>
          <a:p>
            <a:pPr marL="285750" indent="-285750">
              <a:buFont typeface="Wingdings" panose="05000000000000000000" pitchFamily="2" charset="2"/>
              <a:buChar char="§"/>
            </a:pPr>
            <a:r>
              <a:rPr lang="es-ES" b="1" dirty="0"/>
              <a:t>Diagnóstico</a:t>
            </a:r>
            <a:r>
              <a:rPr lang="es-ES" dirty="0"/>
              <a:t> (complementario): sospecha de </a:t>
            </a:r>
            <a:r>
              <a:rPr lang="es-ES" dirty="0" err="1"/>
              <a:t>CaP</a:t>
            </a:r>
            <a:r>
              <a:rPr lang="es-ES" dirty="0"/>
              <a:t> junto a tacto rectal, imagen y biopsia</a:t>
            </a:r>
          </a:p>
          <a:p>
            <a:pPr marL="285750" indent="-285750">
              <a:buFont typeface="Wingdings" panose="05000000000000000000" pitchFamily="2" charset="2"/>
              <a:buChar char="§"/>
            </a:pPr>
            <a:r>
              <a:rPr lang="es-ES" b="1" dirty="0"/>
              <a:t>Monitoreo</a:t>
            </a:r>
            <a:r>
              <a:rPr lang="es-ES" dirty="0"/>
              <a:t>: evaluación de respuesta terapéutica tras prostatectomía o radioterapia</a:t>
            </a:r>
          </a:p>
          <a:p>
            <a:pPr marL="285750" indent="-285750">
              <a:buFont typeface="Wingdings" panose="05000000000000000000" pitchFamily="2" charset="2"/>
              <a:buChar char="§"/>
            </a:pPr>
            <a:r>
              <a:rPr lang="es-ES" b="1" dirty="0"/>
              <a:t>Recurrencia</a:t>
            </a:r>
            <a:r>
              <a:rPr lang="es-ES" dirty="0"/>
              <a:t>: detección de elevación </a:t>
            </a:r>
            <a:r>
              <a:rPr lang="es-ES" dirty="0" err="1"/>
              <a:t>post-tratamiento</a:t>
            </a:r>
            <a:endParaRPr lang="es-ES" dirty="0"/>
          </a:p>
          <a:p>
            <a:pPr marL="285750" indent="-285750">
              <a:buFont typeface="Wingdings" panose="05000000000000000000" pitchFamily="2" charset="2"/>
              <a:buChar char="§"/>
            </a:pPr>
            <a:r>
              <a:rPr lang="es-ES" b="1" dirty="0"/>
              <a:t>Screening</a:t>
            </a:r>
            <a:r>
              <a:rPr lang="es-ES" dirty="0"/>
              <a:t>: uso controversial por sobrediagnóstico/sobretratamiento </a:t>
            </a:r>
          </a:p>
        </p:txBody>
      </p:sp>
      <p:sp>
        <p:nvSpPr>
          <p:cNvPr id="11" name="CuadroTexto 10">
            <a:extLst>
              <a:ext uri="{FF2B5EF4-FFF2-40B4-BE49-F238E27FC236}">
                <a16:creationId xmlns:a16="http://schemas.microsoft.com/office/drawing/2014/main" id="{A33F7959-19C3-4B91-A1EE-2E14CC587380}"/>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7" name="Flecha: pentágono 16">
            <a:extLst>
              <a:ext uri="{FF2B5EF4-FFF2-40B4-BE49-F238E27FC236}">
                <a16:creationId xmlns:a16="http://schemas.microsoft.com/office/drawing/2014/main" id="{17496634-235D-4812-8578-DE0551CBCD2D}"/>
              </a:ext>
            </a:extLst>
          </p:cNvPr>
          <p:cNvSpPr/>
          <p:nvPr/>
        </p:nvSpPr>
        <p:spPr>
          <a:xfrm>
            <a:off x="0" y="5014849"/>
            <a:ext cx="2912985" cy="503966"/>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Aplicación clínica</a:t>
            </a:r>
            <a:endParaRPr lang="es-AR" b="1" dirty="0">
              <a:effectLst>
                <a:outerShdw blurRad="38100" dist="38100" dir="2700000" algn="tl">
                  <a:srgbClr val="000000">
                    <a:alpha val="43137"/>
                  </a:srgbClr>
                </a:outerShdw>
              </a:effectLst>
            </a:endParaRPr>
          </a:p>
        </p:txBody>
      </p:sp>
      <p:sp>
        <p:nvSpPr>
          <p:cNvPr id="20" name="Rectangle 3">
            <a:extLst>
              <a:ext uri="{FF2B5EF4-FFF2-40B4-BE49-F238E27FC236}">
                <a16:creationId xmlns:a16="http://schemas.microsoft.com/office/drawing/2014/main" id="{88DAF994-879D-4675-8938-8ECBE70ED7BD}"/>
              </a:ext>
            </a:extLst>
          </p:cNvPr>
          <p:cNvSpPr>
            <a:spLocks noChangeArrowheads="1"/>
          </p:cNvSpPr>
          <p:nvPr/>
        </p:nvSpPr>
        <p:spPr bwMode="auto">
          <a:xfrm>
            <a:off x="6977940" y="6287675"/>
            <a:ext cx="3381592" cy="461665"/>
          </a:xfrm>
          <a:prstGeom prst="rect">
            <a:avLst/>
          </a:prstGeom>
          <a:noFill/>
          <a:ln w="9525">
            <a:solidFill>
              <a:srgbClr val="99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AR" altLang="es-AR" sz="1200" b="0" i="0" u="none" strike="noStrike" cap="none" normalizeH="0" baseline="0" dirty="0">
                <a:ln>
                  <a:noFill/>
                </a:ln>
                <a:solidFill>
                  <a:schemeClr val="tx1"/>
                </a:solidFill>
                <a:effectLst/>
                <a:latin typeface="Arial" panose="020B0604020202020204" pitchFamily="34" charset="0"/>
              </a:rPr>
              <a:t>Varones entre </a:t>
            </a:r>
            <a:r>
              <a:rPr kumimoji="0" lang="es-AR" altLang="es-AR" sz="1200" b="1" i="0" u="none" strike="noStrike" cap="none" normalizeH="0" baseline="0" dirty="0">
                <a:ln>
                  <a:noFill/>
                </a:ln>
                <a:solidFill>
                  <a:schemeClr val="tx1"/>
                </a:solidFill>
                <a:effectLst/>
                <a:latin typeface="Arial" panose="020B0604020202020204" pitchFamily="34" charset="0"/>
              </a:rPr>
              <a:t>55 y 69 años</a:t>
            </a:r>
            <a:r>
              <a:rPr kumimoji="0" lang="es-AR" altLang="es-AR" sz="12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lang="es-AR" altLang="es-AR" sz="1200" dirty="0">
                <a:latin typeface="Arial" panose="020B0604020202020204" pitchFamily="34" charset="0"/>
              </a:rPr>
              <a:t>M</a:t>
            </a:r>
            <a:r>
              <a:rPr kumimoji="0" lang="es-AR" altLang="es-AR" sz="1200" b="0" i="0" u="none" strike="noStrike" cap="none" normalizeH="0" baseline="0" dirty="0">
                <a:ln>
                  <a:noFill/>
                </a:ln>
                <a:solidFill>
                  <a:schemeClr val="tx1"/>
                </a:solidFill>
                <a:effectLst/>
                <a:latin typeface="Arial" panose="020B0604020202020204" pitchFamily="34" charset="0"/>
              </a:rPr>
              <a:t>ayores de 40 con antecedentes familiares.</a:t>
            </a:r>
          </a:p>
        </p:txBody>
      </p:sp>
      <p:grpSp>
        <p:nvGrpSpPr>
          <p:cNvPr id="21" name="Grupo 20">
            <a:extLst>
              <a:ext uri="{FF2B5EF4-FFF2-40B4-BE49-F238E27FC236}">
                <a16:creationId xmlns:a16="http://schemas.microsoft.com/office/drawing/2014/main" id="{011F1088-9A20-4959-8E26-902382DBD9A7}"/>
              </a:ext>
            </a:extLst>
          </p:cNvPr>
          <p:cNvGrpSpPr/>
          <p:nvPr/>
        </p:nvGrpSpPr>
        <p:grpSpPr>
          <a:xfrm>
            <a:off x="1733460" y="640834"/>
            <a:ext cx="8499617" cy="1994954"/>
            <a:chOff x="648853" y="1162996"/>
            <a:chExt cx="8831374" cy="1994954"/>
          </a:xfrm>
        </p:grpSpPr>
        <p:sp>
          <p:nvSpPr>
            <p:cNvPr id="23" name="Elipse 22">
              <a:extLst>
                <a:ext uri="{FF2B5EF4-FFF2-40B4-BE49-F238E27FC236}">
                  <a16:creationId xmlns:a16="http://schemas.microsoft.com/office/drawing/2014/main" id="{844789CB-FDAC-43E0-93C8-EFD5E3F118DE}"/>
                </a:ext>
              </a:extLst>
            </p:cNvPr>
            <p:cNvSpPr/>
            <p:nvPr/>
          </p:nvSpPr>
          <p:spPr>
            <a:xfrm>
              <a:off x="648853" y="1577554"/>
              <a:ext cx="1046508" cy="1046507"/>
            </a:xfrm>
            <a:prstGeom prst="ellipse">
              <a:avLst/>
            </a:prstGeom>
            <a:solidFill>
              <a:srgbClr val="00B0F0"/>
            </a:solidFill>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s-AR" altLang="es-AR" b="1" dirty="0">
                  <a:effectLst>
                    <a:outerShdw blurRad="38100" dist="38100" dir="2700000" algn="tl">
                      <a:srgbClr val="000000">
                        <a:alpha val="43137"/>
                      </a:srgbClr>
                    </a:outerShdw>
                  </a:effectLst>
                  <a:latin typeface="Arial" panose="020B0604020202020204" pitchFamily="34" charset="0"/>
                </a:rPr>
                <a:t>PSA</a:t>
              </a:r>
              <a:endParaRPr lang="es-AR" altLang="es-AR" dirty="0">
                <a:effectLst>
                  <a:outerShdw blurRad="38100" dist="38100" dir="2700000" algn="tl">
                    <a:srgbClr val="000000">
                      <a:alpha val="43137"/>
                    </a:srgbClr>
                  </a:outerShdw>
                </a:effectLst>
                <a:latin typeface="Arial" panose="020B0604020202020204" pitchFamily="34" charset="0"/>
              </a:endParaRPr>
            </a:p>
          </p:txBody>
        </p:sp>
        <p:cxnSp>
          <p:nvCxnSpPr>
            <p:cNvPr id="25" name="Conector recto 24">
              <a:extLst>
                <a:ext uri="{FF2B5EF4-FFF2-40B4-BE49-F238E27FC236}">
                  <a16:creationId xmlns:a16="http://schemas.microsoft.com/office/drawing/2014/main" id="{897F7599-5BBA-4BF8-BCFE-7A76D758EB6C}"/>
                </a:ext>
              </a:extLst>
            </p:cNvPr>
            <p:cNvCxnSpPr>
              <a:cxnSpLocks/>
            </p:cNvCxnSpPr>
            <p:nvPr/>
          </p:nvCxnSpPr>
          <p:spPr>
            <a:xfrm flipV="1">
              <a:off x="1695361" y="1375951"/>
              <a:ext cx="650274" cy="17725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4A3BD77A-4674-41B8-B0A9-6947F277E2EA}"/>
                </a:ext>
              </a:extLst>
            </p:cNvPr>
            <p:cNvCxnSpPr>
              <a:cxnSpLocks/>
            </p:cNvCxnSpPr>
            <p:nvPr/>
          </p:nvCxnSpPr>
          <p:spPr>
            <a:xfrm flipV="1">
              <a:off x="1779484" y="1859489"/>
              <a:ext cx="599140" cy="1880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F3A35F97-4D4A-4B65-811C-01A61DBD3353}"/>
                </a:ext>
              </a:extLst>
            </p:cNvPr>
            <p:cNvCxnSpPr>
              <a:cxnSpLocks/>
            </p:cNvCxnSpPr>
            <p:nvPr/>
          </p:nvCxnSpPr>
          <p:spPr>
            <a:xfrm>
              <a:off x="1695361" y="2634043"/>
              <a:ext cx="605761" cy="237519"/>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28" name="Rectángulo 27">
              <a:extLst>
                <a:ext uri="{FF2B5EF4-FFF2-40B4-BE49-F238E27FC236}">
                  <a16:creationId xmlns:a16="http://schemas.microsoft.com/office/drawing/2014/main" id="{9B53C89E-0E64-471D-A804-902315295756}"/>
                </a:ext>
              </a:extLst>
            </p:cNvPr>
            <p:cNvSpPr/>
            <p:nvPr/>
          </p:nvSpPr>
          <p:spPr>
            <a:xfrm>
              <a:off x="4987654" y="2244181"/>
              <a:ext cx="2335960" cy="369332"/>
            </a:xfrm>
            <a:prstGeom prst="rect">
              <a:avLst/>
            </a:prstGeom>
          </p:spPr>
          <p:txBody>
            <a:bodyPr wrap="square">
              <a:spAutoFit/>
            </a:bodyPr>
            <a:lstStyle/>
            <a:p>
              <a:r>
                <a:rPr lang="es-AR" dirty="0"/>
                <a:t>biopsia prostática ↑</a:t>
              </a:r>
            </a:p>
          </p:txBody>
        </p:sp>
        <p:sp>
          <p:nvSpPr>
            <p:cNvPr id="29" name="Rectángulo 28">
              <a:extLst>
                <a:ext uri="{FF2B5EF4-FFF2-40B4-BE49-F238E27FC236}">
                  <a16:creationId xmlns:a16="http://schemas.microsoft.com/office/drawing/2014/main" id="{845A6048-04EA-42B1-BE8B-CC2F848AFE79}"/>
                </a:ext>
              </a:extLst>
            </p:cNvPr>
            <p:cNvSpPr/>
            <p:nvPr/>
          </p:nvSpPr>
          <p:spPr>
            <a:xfrm>
              <a:off x="2534093" y="1162996"/>
              <a:ext cx="1492012" cy="369332"/>
            </a:xfrm>
            <a:prstGeom prst="rect">
              <a:avLst/>
            </a:prstGeom>
            <a:solidFill>
              <a:schemeClr val="accent5">
                <a:lumMod val="40000"/>
                <a:lumOff val="60000"/>
              </a:schemeClr>
            </a:solidFill>
          </p:spPr>
          <p:txBody>
            <a:bodyPr wrap="none">
              <a:spAutoFit/>
            </a:bodyPr>
            <a:lstStyle/>
            <a:p>
              <a:r>
                <a:rPr lang="es-AR" dirty="0"/>
                <a:t>FISIOLÓGICOS</a:t>
              </a:r>
            </a:p>
          </p:txBody>
        </p:sp>
        <p:sp>
          <p:nvSpPr>
            <p:cNvPr id="30" name="Rectángulo 29">
              <a:extLst>
                <a:ext uri="{FF2B5EF4-FFF2-40B4-BE49-F238E27FC236}">
                  <a16:creationId xmlns:a16="http://schemas.microsoft.com/office/drawing/2014/main" id="{362CA6B7-F21C-4762-AF52-83528A9D8D0B}"/>
                </a:ext>
              </a:extLst>
            </p:cNvPr>
            <p:cNvSpPr/>
            <p:nvPr/>
          </p:nvSpPr>
          <p:spPr>
            <a:xfrm>
              <a:off x="2538775" y="1710493"/>
              <a:ext cx="1487330" cy="369332"/>
            </a:xfrm>
            <a:prstGeom prst="rect">
              <a:avLst/>
            </a:prstGeom>
            <a:solidFill>
              <a:schemeClr val="accent5">
                <a:lumMod val="40000"/>
                <a:lumOff val="60000"/>
              </a:schemeClr>
            </a:solidFill>
          </p:spPr>
          <p:txBody>
            <a:bodyPr wrap="none">
              <a:spAutoFit/>
            </a:bodyPr>
            <a:lstStyle/>
            <a:p>
              <a:r>
                <a:rPr lang="es-AR" dirty="0"/>
                <a:t>PATOLÓGICOS</a:t>
              </a:r>
            </a:p>
          </p:txBody>
        </p:sp>
        <p:sp>
          <p:nvSpPr>
            <p:cNvPr id="31" name="Rectángulo 30">
              <a:extLst>
                <a:ext uri="{FF2B5EF4-FFF2-40B4-BE49-F238E27FC236}">
                  <a16:creationId xmlns:a16="http://schemas.microsoft.com/office/drawing/2014/main" id="{6B74C8C8-E38A-4742-8757-935130877E4A}"/>
                </a:ext>
              </a:extLst>
            </p:cNvPr>
            <p:cNvSpPr/>
            <p:nvPr/>
          </p:nvSpPr>
          <p:spPr>
            <a:xfrm>
              <a:off x="4026105" y="1164217"/>
              <a:ext cx="5454122" cy="369332"/>
            </a:xfrm>
            <a:prstGeom prst="rect">
              <a:avLst/>
            </a:prstGeom>
          </p:spPr>
          <p:txBody>
            <a:bodyPr wrap="none">
              <a:spAutoFit/>
            </a:bodyPr>
            <a:lstStyle/>
            <a:p>
              <a:r>
                <a:rPr lang="es-AR" dirty="0"/>
                <a:t>edad, raza, eyaculación, tacto rectal, volumen prostático</a:t>
              </a:r>
            </a:p>
          </p:txBody>
        </p:sp>
        <p:sp>
          <p:nvSpPr>
            <p:cNvPr id="32" name="Rectángulo 31">
              <a:extLst>
                <a:ext uri="{FF2B5EF4-FFF2-40B4-BE49-F238E27FC236}">
                  <a16:creationId xmlns:a16="http://schemas.microsoft.com/office/drawing/2014/main" id="{760DAC1C-5B58-4ECD-8831-C241D4466B42}"/>
                </a:ext>
              </a:extLst>
            </p:cNvPr>
            <p:cNvSpPr/>
            <p:nvPr/>
          </p:nvSpPr>
          <p:spPr>
            <a:xfrm>
              <a:off x="3975109" y="1694255"/>
              <a:ext cx="5387372" cy="369332"/>
            </a:xfrm>
            <a:prstGeom prst="rect">
              <a:avLst/>
            </a:prstGeom>
          </p:spPr>
          <p:txBody>
            <a:bodyPr wrap="none">
              <a:spAutoFit/>
            </a:bodyPr>
            <a:lstStyle/>
            <a:p>
              <a:r>
                <a:rPr lang="es-AR" dirty="0"/>
                <a:t>Hiperplasia prostática benigna (HPB), prostatitis, cáncer</a:t>
              </a:r>
            </a:p>
          </p:txBody>
        </p:sp>
        <p:sp>
          <p:nvSpPr>
            <p:cNvPr id="33" name="Rectángulo 32">
              <a:extLst>
                <a:ext uri="{FF2B5EF4-FFF2-40B4-BE49-F238E27FC236}">
                  <a16:creationId xmlns:a16="http://schemas.microsoft.com/office/drawing/2014/main" id="{5DD3C642-C3D3-42F1-B1E0-F2851BE05974}"/>
                </a:ext>
              </a:extLst>
            </p:cNvPr>
            <p:cNvSpPr/>
            <p:nvPr/>
          </p:nvSpPr>
          <p:spPr>
            <a:xfrm>
              <a:off x="2515159" y="2788618"/>
              <a:ext cx="1773114" cy="369332"/>
            </a:xfrm>
            <a:prstGeom prst="rect">
              <a:avLst/>
            </a:prstGeom>
            <a:solidFill>
              <a:schemeClr val="accent5">
                <a:lumMod val="40000"/>
                <a:lumOff val="60000"/>
              </a:schemeClr>
            </a:solidFill>
          </p:spPr>
          <p:txBody>
            <a:bodyPr wrap="none">
              <a:spAutoFit/>
            </a:bodyPr>
            <a:lstStyle/>
            <a:p>
              <a:r>
                <a:rPr lang="es-AR" dirty="0"/>
                <a:t>MEDICAMENTOS</a:t>
              </a:r>
            </a:p>
          </p:txBody>
        </p:sp>
        <p:sp>
          <p:nvSpPr>
            <p:cNvPr id="34" name="Rectángulo 33">
              <a:extLst>
                <a:ext uri="{FF2B5EF4-FFF2-40B4-BE49-F238E27FC236}">
                  <a16:creationId xmlns:a16="http://schemas.microsoft.com/office/drawing/2014/main" id="{BAAE44C3-F8F1-47EF-9B82-1536EECA88C6}"/>
                </a:ext>
              </a:extLst>
            </p:cNvPr>
            <p:cNvSpPr/>
            <p:nvPr/>
          </p:nvSpPr>
          <p:spPr>
            <a:xfrm>
              <a:off x="2515159" y="2244181"/>
              <a:ext cx="2335960" cy="369332"/>
            </a:xfrm>
            <a:prstGeom prst="rect">
              <a:avLst/>
            </a:prstGeom>
            <a:solidFill>
              <a:schemeClr val="accent5">
                <a:lumMod val="40000"/>
                <a:lumOff val="60000"/>
              </a:schemeClr>
            </a:solidFill>
          </p:spPr>
          <p:txBody>
            <a:bodyPr wrap="none">
              <a:spAutoFit/>
            </a:bodyPr>
            <a:lstStyle/>
            <a:p>
              <a:r>
                <a:rPr lang="es-AR" dirty="0"/>
                <a:t>PRUEBAS UROLÓGICAS</a:t>
              </a:r>
            </a:p>
          </p:txBody>
        </p:sp>
        <p:sp>
          <p:nvSpPr>
            <p:cNvPr id="35" name="Rectángulo 34">
              <a:extLst>
                <a:ext uri="{FF2B5EF4-FFF2-40B4-BE49-F238E27FC236}">
                  <a16:creationId xmlns:a16="http://schemas.microsoft.com/office/drawing/2014/main" id="{3D9CD9D4-FABF-4072-A7B3-2566FDB6CE25}"/>
                </a:ext>
              </a:extLst>
            </p:cNvPr>
            <p:cNvSpPr/>
            <p:nvPr/>
          </p:nvSpPr>
          <p:spPr>
            <a:xfrm>
              <a:off x="4288273" y="2788618"/>
              <a:ext cx="3566554" cy="369332"/>
            </a:xfrm>
            <a:prstGeom prst="rect">
              <a:avLst/>
            </a:prstGeom>
          </p:spPr>
          <p:txBody>
            <a:bodyPr wrap="none">
              <a:spAutoFit/>
            </a:bodyPr>
            <a:lstStyle/>
            <a:p>
              <a:r>
                <a:rPr lang="es-AR" dirty="0" err="1"/>
                <a:t>Finasteride</a:t>
              </a:r>
              <a:r>
                <a:rPr lang="es-AR" dirty="0"/>
                <a:t>/</a:t>
              </a:r>
              <a:r>
                <a:rPr lang="es-AR" dirty="0" err="1"/>
                <a:t>Dutasteride</a:t>
              </a:r>
              <a:r>
                <a:rPr lang="es-AR" dirty="0"/>
                <a:t> ↓ PSA total</a:t>
              </a:r>
            </a:p>
          </p:txBody>
        </p:sp>
        <p:cxnSp>
          <p:nvCxnSpPr>
            <p:cNvPr id="36" name="Conector recto 35">
              <a:extLst>
                <a:ext uri="{FF2B5EF4-FFF2-40B4-BE49-F238E27FC236}">
                  <a16:creationId xmlns:a16="http://schemas.microsoft.com/office/drawing/2014/main" id="{39858337-286C-444F-9FEE-91D7B8389A38}"/>
                </a:ext>
              </a:extLst>
            </p:cNvPr>
            <p:cNvCxnSpPr>
              <a:cxnSpLocks/>
            </p:cNvCxnSpPr>
            <p:nvPr/>
          </p:nvCxnSpPr>
          <p:spPr>
            <a:xfrm>
              <a:off x="1779484" y="2285462"/>
              <a:ext cx="599140" cy="63375"/>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37" name="Flecha: pentágono 36">
            <a:extLst>
              <a:ext uri="{FF2B5EF4-FFF2-40B4-BE49-F238E27FC236}">
                <a16:creationId xmlns:a16="http://schemas.microsoft.com/office/drawing/2014/main" id="{FB9AB5D7-9B42-4E6F-A560-54EC0F620F14}"/>
              </a:ext>
            </a:extLst>
          </p:cNvPr>
          <p:cNvSpPr/>
          <p:nvPr/>
        </p:nvSpPr>
        <p:spPr>
          <a:xfrm>
            <a:off x="0" y="433826"/>
            <a:ext cx="2631377" cy="503966"/>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Factores que modifican</a:t>
            </a:r>
            <a:endParaRPr lang="es-AR" b="1" dirty="0">
              <a:effectLst>
                <a:outerShdw blurRad="38100" dist="38100" dir="2700000" algn="tl">
                  <a:srgbClr val="000000">
                    <a:alpha val="43137"/>
                  </a:srgbClr>
                </a:outerShdw>
              </a:effectLst>
            </a:endParaRPr>
          </a:p>
        </p:txBody>
      </p:sp>
      <p:sp>
        <p:nvSpPr>
          <p:cNvPr id="39" name="Rectángulo 38">
            <a:extLst>
              <a:ext uri="{FF2B5EF4-FFF2-40B4-BE49-F238E27FC236}">
                <a16:creationId xmlns:a16="http://schemas.microsoft.com/office/drawing/2014/main" id="{B7E788B9-4ABB-40BD-9537-822E5B2FF08B}"/>
              </a:ext>
            </a:extLst>
          </p:cNvPr>
          <p:cNvSpPr/>
          <p:nvPr/>
        </p:nvSpPr>
        <p:spPr>
          <a:xfrm>
            <a:off x="769664" y="2946609"/>
            <a:ext cx="5261113" cy="2031325"/>
          </a:xfrm>
          <a:prstGeom prst="rect">
            <a:avLst/>
          </a:prstGeom>
        </p:spPr>
        <p:txBody>
          <a:bodyPr wrap="square">
            <a:spAutoFit/>
          </a:bodyPr>
          <a:lstStyle/>
          <a:p>
            <a:pPr algn="ctr"/>
            <a:r>
              <a:rPr lang="es-ES" b="1" dirty="0"/>
              <a:t>EVITAR</a:t>
            </a:r>
            <a:endParaRPr lang="es-ES" dirty="0"/>
          </a:p>
          <a:p>
            <a:pPr marL="285750" indent="-285750">
              <a:buFont typeface="Wingdings" panose="05000000000000000000" pitchFamily="2" charset="2"/>
              <a:buChar char="ü"/>
            </a:pPr>
            <a:r>
              <a:rPr lang="es-ES" dirty="0"/>
              <a:t>Tacto rectal o masaje prostático antes del análisis.</a:t>
            </a:r>
          </a:p>
          <a:p>
            <a:pPr marL="285750" indent="-285750">
              <a:buFont typeface="Wingdings" panose="05000000000000000000" pitchFamily="2" charset="2"/>
              <a:buChar char="ü"/>
            </a:pPr>
            <a:r>
              <a:rPr lang="es-ES" dirty="0"/>
              <a:t>Ejercicio físico intenso o andar en bicicleta.</a:t>
            </a:r>
          </a:p>
          <a:p>
            <a:pPr marL="285750" indent="-285750">
              <a:buFont typeface="Wingdings" panose="05000000000000000000" pitchFamily="2" charset="2"/>
              <a:buChar char="ü"/>
            </a:pPr>
            <a:r>
              <a:rPr lang="es-ES" dirty="0"/>
              <a:t>Relaciones sexuales en las 48 </a:t>
            </a:r>
            <a:r>
              <a:rPr lang="es-ES" dirty="0" err="1"/>
              <a:t>hs</a:t>
            </a:r>
            <a:r>
              <a:rPr lang="es-ES" dirty="0"/>
              <a:t> previas.</a:t>
            </a:r>
          </a:p>
          <a:p>
            <a:pPr marL="285750" indent="-285750">
              <a:buFont typeface="Wingdings" panose="05000000000000000000" pitchFamily="2" charset="2"/>
              <a:buChar char="ü"/>
            </a:pPr>
            <a:r>
              <a:rPr lang="es-ES" dirty="0"/>
              <a:t>Biopsias prostáticas (esperar al menos 2–4 semanas).</a:t>
            </a:r>
          </a:p>
          <a:p>
            <a:pPr marL="285750" indent="-285750">
              <a:buFont typeface="Wingdings" panose="05000000000000000000" pitchFamily="2" charset="2"/>
              <a:buChar char="ü"/>
            </a:pPr>
            <a:r>
              <a:rPr lang="es-ES" dirty="0"/>
              <a:t>Infecciones urinarias o retención urinaria reciente.</a:t>
            </a:r>
          </a:p>
        </p:txBody>
      </p:sp>
      <p:sp>
        <p:nvSpPr>
          <p:cNvPr id="40" name="Rectángulo 39">
            <a:extLst>
              <a:ext uri="{FF2B5EF4-FFF2-40B4-BE49-F238E27FC236}">
                <a16:creationId xmlns:a16="http://schemas.microsoft.com/office/drawing/2014/main" id="{192D99E5-C9C8-49A4-9543-DEEFBCF877C7}"/>
              </a:ext>
            </a:extLst>
          </p:cNvPr>
          <p:cNvSpPr/>
          <p:nvPr/>
        </p:nvSpPr>
        <p:spPr>
          <a:xfrm>
            <a:off x="6096000" y="3429000"/>
            <a:ext cx="6044737" cy="1477328"/>
          </a:xfrm>
          <a:prstGeom prst="rect">
            <a:avLst/>
          </a:prstGeom>
        </p:spPr>
        <p:txBody>
          <a:bodyPr wrap="square">
            <a:spAutoFit/>
          </a:bodyPr>
          <a:lstStyle/>
          <a:p>
            <a:pPr algn="ctr"/>
            <a:r>
              <a:rPr lang="es-ES" b="1" dirty="0"/>
              <a:t>RECOMENDACIONES</a:t>
            </a:r>
          </a:p>
          <a:p>
            <a:endParaRPr lang="es-ES" dirty="0"/>
          </a:p>
          <a:p>
            <a:pPr marL="285750" indent="-285750">
              <a:buFont typeface="Wingdings" panose="05000000000000000000" pitchFamily="2" charset="2"/>
              <a:buChar char="ü"/>
            </a:pPr>
            <a:r>
              <a:rPr lang="es-ES" dirty="0"/>
              <a:t>Ayuno de al menos 4 horas.</a:t>
            </a:r>
          </a:p>
          <a:p>
            <a:pPr marL="285750" indent="-285750">
              <a:buFont typeface="Wingdings" panose="05000000000000000000" pitchFamily="2" charset="2"/>
              <a:buChar char="ü"/>
            </a:pPr>
            <a:r>
              <a:rPr lang="es-ES" dirty="0"/>
              <a:t>Centrifugar y refrigerar la muestra en las primeras 3 horas.</a:t>
            </a:r>
          </a:p>
          <a:p>
            <a:pPr marL="285750" indent="-285750">
              <a:buFont typeface="Wingdings" panose="05000000000000000000" pitchFamily="2" charset="2"/>
              <a:buChar char="ü"/>
            </a:pPr>
            <a:r>
              <a:rPr lang="es-ES" dirty="0"/>
              <a:t>Especial cuidado si se mide PSA libre (más lábil que el total).</a:t>
            </a:r>
            <a:endParaRPr lang="es-AR" dirty="0"/>
          </a:p>
        </p:txBody>
      </p:sp>
      <p:pic>
        <p:nvPicPr>
          <p:cNvPr id="42" name="Imagen 41">
            <a:extLst>
              <a:ext uri="{FF2B5EF4-FFF2-40B4-BE49-F238E27FC236}">
                <a16:creationId xmlns:a16="http://schemas.microsoft.com/office/drawing/2014/main" id="{A302F8E1-103B-4BD1-AAD8-7607CE95AEE3}"/>
              </a:ext>
            </a:extLst>
          </p:cNvPr>
          <p:cNvPicPr>
            <a:picLocks noChangeAspect="1"/>
          </p:cNvPicPr>
          <p:nvPr/>
        </p:nvPicPr>
        <p:blipFill>
          <a:blip r:embed="rId5"/>
          <a:stretch>
            <a:fillRect/>
          </a:stretch>
        </p:blipFill>
        <p:spPr>
          <a:xfrm>
            <a:off x="6658785" y="3002080"/>
            <a:ext cx="1013510" cy="1013510"/>
          </a:xfrm>
          <a:prstGeom prst="rect">
            <a:avLst/>
          </a:prstGeom>
        </p:spPr>
      </p:pic>
      <p:sp>
        <p:nvSpPr>
          <p:cNvPr id="43" name="Flecha: pentágono 42">
            <a:extLst>
              <a:ext uri="{FF2B5EF4-FFF2-40B4-BE49-F238E27FC236}">
                <a16:creationId xmlns:a16="http://schemas.microsoft.com/office/drawing/2014/main" id="{12A831E5-4A38-4958-BC3D-C6F80B8F8B59}"/>
              </a:ext>
            </a:extLst>
          </p:cNvPr>
          <p:cNvSpPr/>
          <p:nvPr/>
        </p:nvSpPr>
        <p:spPr>
          <a:xfrm>
            <a:off x="0" y="2625482"/>
            <a:ext cx="2833472" cy="526402"/>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Condiciones </a:t>
            </a:r>
          </a:p>
          <a:p>
            <a:pPr algn="ctr"/>
            <a:r>
              <a:rPr lang="es-ES" b="1" dirty="0">
                <a:effectLst>
                  <a:outerShdw blurRad="38100" dist="38100" dir="2700000" algn="tl">
                    <a:srgbClr val="000000">
                      <a:alpha val="43137"/>
                    </a:srgbClr>
                  </a:outerShdw>
                </a:effectLst>
              </a:rPr>
              <a:t>Pre Analíticas</a:t>
            </a:r>
            <a:endParaRPr lang="es-AR" b="1" dirty="0">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A3878E76-8252-4E2F-B103-0D3859D16D8E}"/>
              </a:ext>
            </a:extLst>
          </p:cNvPr>
          <p:cNvPicPr>
            <a:picLocks noChangeAspect="1"/>
          </p:cNvPicPr>
          <p:nvPr/>
        </p:nvPicPr>
        <p:blipFill>
          <a:blip r:embed="rId6"/>
          <a:stretch>
            <a:fillRect/>
          </a:stretch>
        </p:blipFill>
        <p:spPr>
          <a:xfrm>
            <a:off x="10716640" y="6089075"/>
            <a:ext cx="1475360" cy="768163"/>
          </a:xfrm>
          <a:prstGeom prst="rect">
            <a:avLst/>
          </a:prstGeom>
        </p:spPr>
      </p:pic>
      <p:pic>
        <p:nvPicPr>
          <p:cNvPr id="44" name="Imagen 43">
            <a:extLst>
              <a:ext uri="{FF2B5EF4-FFF2-40B4-BE49-F238E27FC236}">
                <a16:creationId xmlns:a16="http://schemas.microsoft.com/office/drawing/2014/main" id="{07E15287-51BE-4BCF-97A3-839008FBED4F}"/>
              </a:ext>
            </a:extLst>
          </p:cNvPr>
          <p:cNvPicPr>
            <a:picLocks noChangeAspect="1"/>
          </p:cNvPicPr>
          <p:nvPr/>
        </p:nvPicPr>
        <p:blipFill>
          <a:blip r:embed="rId7"/>
          <a:stretch>
            <a:fillRect/>
          </a:stretch>
        </p:blipFill>
        <p:spPr>
          <a:xfrm>
            <a:off x="10940283" y="2328743"/>
            <a:ext cx="1086678" cy="1086678"/>
          </a:xfrm>
          <a:prstGeom prst="rect">
            <a:avLst/>
          </a:prstGeom>
        </p:spPr>
      </p:pic>
    </p:spTree>
    <p:extLst>
      <p:ext uri="{BB962C8B-B14F-4D97-AF65-F5344CB8AC3E}">
        <p14:creationId xmlns:p14="http://schemas.microsoft.com/office/powerpoint/2010/main" val="392189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32408109-D38A-435E-A1BF-07F0F83FF652}"/>
              </a:ext>
            </a:extLst>
          </p:cNvPr>
          <p:cNvPicPr>
            <a:picLocks noChangeAspect="1"/>
          </p:cNvPicPr>
          <p:nvPr/>
        </p:nvPicPr>
        <p:blipFill>
          <a:blip r:embed="rId2"/>
          <a:stretch>
            <a:fillRect/>
          </a:stretch>
        </p:blipFill>
        <p:spPr>
          <a:xfrm>
            <a:off x="5991062" y="3101954"/>
            <a:ext cx="1181556" cy="1181556"/>
          </a:xfrm>
          <a:prstGeom prst="rect">
            <a:avLst/>
          </a:prstGeom>
        </p:spPr>
      </p:pic>
      <p:pic>
        <p:nvPicPr>
          <p:cNvPr id="3" name="Picture 2" descr="Imágenes de Cinta Cancer - Descarga gratuita en Freepik">
            <a:extLst>
              <a:ext uri="{FF2B5EF4-FFF2-40B4-BE49-F238E27FC236}">
                <a16:creationId xmlns:a16="http://schemas.microsoft.com/office/drawing/2014/main" id="{AD627A7E-8DFE-49B7-9024-92C65EC4549D}"/>
              </a:ext>
            </a:extLst>
          </p:cNvPr>
          <p:cNvPicPr>
            <a:picLocks noChangeAspect="1" noChangeArrowheads="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D3D0BE3-A4B3-4C52-B17A-74DB8523F18A}"/>
              </a:ext>
            </a:extLst>
          </p:cNvPr>
          <p:cNvPicPr>
            <a:picLocks noChangeAspect="1"/>
          </p:cNvPicPr>
          <p:nvPr/>
        </p:nvPicPr>
        <p:blipFill>
          <a:blip r:embed="rId5"/>
          <a:stretch>
            <a:fillRect/>
          </a:stretch>
        </p:blipFill>
        <p:spPr>
          <a:xfrm>
            <a:off x="10713968" y="21219"/>
            <a:ext cx="1478032" cy="765944"/>
          </a:xfrm>
          <a:prstGeom prst="rect">
            <a:avLst/>
          </a:prstGeom>
        </p:spPr>
      </p:pic>
      <p:sp>
        <p:nvSpPr>
          <p:cNvPr id="11" name="CuadroTexto 10">
            <a:extLst>
              <a:ext uri="{FF2B5EF4-FFF2-40B4-BE49-F238E27FC236}">
                <a16:creationId xmlns:a16="http://schemas.microsoft.com/office/drawing/2014/main" id="{A33F7959-19C3-4B91-A1EE-2E14CC587380}"/>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7" name="Flecha: pentágono 16">
            <a:extLst>
              <a:ext uri="{FF2B5EF4-FFF2-40B4-BE49-F238E27FC236}">
                <a16:creationId xmlns:a16="http://schemas.microsoft.com/office/drawing/2014/main" id="{17496634-235D-4812-8578-DE0551CBCD2D}"/>
              </a:ext>
            </a:extLst>
          </p:cNvPr>
          <p:cNvSpPr/>
          <p:nvPr/>
        </p:nvSpPr>
        <p:spPr>
          <a:xfrm>
            <a:off x="10335" y="2742812"/>
            <a:ext cx="2631377" cy="526402"/>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Técnicas de medición</a:t>
            </a:r>
            <a:endParaRPr lang="es-AR" b="1" dirty="0">
              <a:effectLst>
                <a:outerShdw blurRad="38100" dist="38100" dir="2700000" algn="tl">
                  <a:srgbClr val="000000">
                    <a:alpha val="43137"/>
                  </a:srgbClr>
                </a:outerShdw>
              </a:effectLst>
            </a:endParaRPr>
          </a:p>
        </p:txBody>
      </p:sp>
      <p:sp>
        <p:nvSpPr>
          <p:cNvPr id="13" name="Rectángulo 12">
            <a:extLst>
              <a:ext uri="{FF2B5EF4-FFF2-40B4-BE49-F238E27FC236}">
                <a16:creationId xmlns:a16="http://schemas.microsoft.com/office/drawing/2014/main" id="{BFDEDF0E-4005-4C42-AF72-4D7358D4833D}"/>
              </a:ext>
            </a:extLst>
          </p:cNvPr>
          <p:cNvSpPr/>
          <p:nvPr/>
        </p:nvSpPr>
        <p:spPr>
          <a:xfrm>
            <a:off x="10335" y="3342772"/>
            <a:ext cx="7063410" cy="3046988"/>
          </a:xfrm>
          <a:prstGeom prst="rect">
            <a:avLst/>
          </a:prstGeom>
        </p:spPr>
        <p:txBody>
          <a:bodyPr wrap="square">
            <a:spAutoFit/>
          </a:bodyPr>
          <a:lstStyle/>
          <a:p>
            <a:r>
              <a:rPr lang="es-ES" sz="1600" b="1" dirty="0"/>
              <a:t>Quimioluminiscencia (CLIA / CMIA / ECLIA)</a:t>
            </a:r>
          </a:p>
          <a:p>
            <a:pPr>
              <a:buFont typeface="Arial" panose="020B0604020202020204" pitchFamily="34" charset="0"/>
              <a:buChar char="•"/>
            </a:pPr>
            <a:r>
              <a:rPr lang="es-ES" sz="1600" b="1" dirty="0"/>
              <a:t>CLIA:</a:t>
            </a:r>
            <a:r>
              <a:rPr lang="es-ES" sz="1600" dirty="0"/>
              <a:t> </a:t>
            </a:r>
            <a:r>
              <a:rPr lang="es-ES" sz="1600" i="1" dirty="0" err="1"/>
              <a:t>Chemiluminescent</a:t>
            </a:r>
            <a:r>
              <a:rPr lang="es-ES" sz="1600" i="1" dirty="0"/>
              <a:t> </a:t>
            </a:r>
            <a:r>
              <a:rPr lang="es-ES" sz="1600" i="1" dirty="0" err="1"/>
              <a:t>Immunoassay</a:t>
            </a:r>
            <a:endParaRPr lang="es-ES" sz="1600" dirty="0"/>
          </a:p>
          <a:p>
            <a:pPr>
              <a:buFont typeface="Arial" panose="020B0604020202020204" pitchFamily="34" charset="0"/>
              <a:buChar char="•"/>
            </a:pPr>
            <a:r>
              <a:rPr lang="es-ES" sz="1600" b="1" dirty="0"/>
              <a:t>CMIA:</a:t>
            </a:r>
            <a:r>
              <a:rPr lang="es-ES" sz="1600" dirty="0"/>
              <a:t> </a:t>
            </a:r>
            <a:r>
              <a:rPr lang="es-ES" sz="1600" i="1" dirty="0" err="1"/>
              <a:t>Chemiluminescent</a:t>
            </a:r>
            <a:r>
              <a:rPr lang="es-ES" sz="1600" i="1" dirty="0"/>
              <a:t> </a:t>
            </a:r>
            <a:r>
              <a:rPr lang="es-ES" sz="1600" i="1" dirty="0" err="1"/>
              <a:t>Microparticle</a:t>
            </a:r>
            <a:r>
              <a:rPr lang="es-ES" sz="1600" i="1" dirty="0"/>
              <a:t> </a:t>
            </a:r>
            <a:r>
              <a:rPr lang="es-ES" sz="1600" i="1" dirty="0" err="1"/>
              <a:t>Immunoassay</a:t>
            </a:r>
            <a:r>
              <a:rPr lang="es-ES" sz="1600" dirty="0"/>
              <a:t> (</a:t>
            </a:r>
            <a:r>
              <a:rPr lang="es-ES" sz="1600" dirty="0" err="1"/>
              <a:t>Ej</a:t>
            </a:r>
            <a:r>
              <a:rPr lang="es-ES" sz="1600" dirty="0"/>
              <a:t>: Abbott </a:t>
            </a:r>
            <a:r>
              <a:rPr lang="es-ES" sz="1600" dirty="0" err="1"/>
              <a:t>Architect</a:t>
            </a:r>
            <a:r>
              <a:rPr lang="es-ES" sz="1600" dirty="0"/>
              <a:t>)</a:t>
            </a:r>
          </a:p>
          <a:p>
            <a:pPr>
              <a:buFont typeface="Arial" panose="020B0604020202020204" pitchFamily="34" charset="0"/>
              <a:buChar char="•"/>
            </a:pPr>
            <a:r>
              <a:rPr lang="es-ES" sz="1600" b="1" dirty="0"/>
              <a:t>ECLIA:</a:t>
            </a:r>
            <a:r>
              <a:rPr lang="es-ES" sz="1600" dirty="0"/>
              <a:t> </a:t>
            </a:r>
            <a:r>
              <a:rPr lang="es-ES" sz="1600" i="1" dirty="0" err="1"/>
              <a:t>Electrochemiluminescence</a:t>
            </a:r>
            <a:r>
              <a:rPr lang="es-ES" sz="1600" i="1" dirty="0"/>
              <a:t> </a:t>
            </a:r>
            <a:r>
              <a:rPr lang="es-ES" sz="1600" i="1" dirty="0" err="1"/>
              <a:t>Immunoassay</a:t>
            </a:r>
            <a:r>
              <a:rPr lang="es-ES" sz="1600" dirty="0"/>
              <a:t> (</a:t>
            </a:r>
            <a:r>
              <a:rPr lang="es-ES" sz="1600" dirty="0" err="1"/>
              <a:t>Ej</a:t>
            </a:r>
            <a:r>
              <a:rPr lang="es-ES" sz="1600" dirty="0"/>
              <a:t>: Roche Cobas)</a:t>
            </a:r>
          </a:p>
          <a:p>
            <a:r>
              <a:rPr lang="es-ES" sz="1600" b="1" dirty="0"/>
              <a:t>Principio:</a:t>
            </a:r>
            <a:r>
              <a:rPr lang="es-ES" sz="1600" dirty="0"/>
              <a:t> Antígeno PSA forma un complejo con anticuerpos marcados que generan una reacción luminiscente.</a:t>
            </a:r>
          </a:p>
          <a:p>
            <a:pPr lvl="1"/>
            <a:r>
              <a:rPr lang="es-ES" sz="1600" dirty="0"/>
              <a:t>.</a:t>
            </a:r>
          </a:p>
          <a:p>
            <a:r>
              <a:rPr lang="es-ES" sz="1600" b="1" dirty="0"/>
              <a:t>Es el método más utilizado hoy en día en laboratorios clínicos automatizados.</a:t>
            </a:r>
            <a:endParaRPr lang="es-ES" sz="1600" dirty="0"/>
          </a:p>
          <a:p>
            <a:pPr lvl="1"/>
            <a:r>
              <a:rPr lang="es-ES" sz="1600" dirty="0"/>
              <a:t> </a:t>
            </a:r>
          </a:p>
          <a:p>
            <a:pPr lvl="1"/>
            <a:r>
              <a:rPr lang="es-ES" sz="1600" b="1" dirty="0"/>
              <a:t>Ventajas:</a:t>
            </a:r>
            <a:r>
              <a:rPr lang="es-ES" sz="1600" dirty="0"/>
              <a:t> </a:t>
            </a:r>
            <a:r>
              <a:rPr lang="es-ES" sz="1600" b="1" dirty="0"/>
              <a:t>Alta sensibilidad, especificidad, rapidez, automatización total</a:t>
            </a:r>
            <a:r>
              <a:rPr lang="es-ES" sz="1600" dirty="0"/>
              <a:t>.</a:t>
            </a:r>
            <a:br>
              <a:rPr lang="es-ES" sz="1600" dirty="0"/>
            </a:br>
            <a:r>
              <a:rPr lang="es-ES" sz="1600" dirty="0"/>
              <a:t> </a:t>
            </a:r>
            <a:r>
              <a:rPr lang="es-ES" sz="1600" b="1" dirty="0"/>
              <a:t>Limitaciones:</a:t>
            </a:r>
            <a:r>
              <a:rPr lang="es-ES" sz="1600" dirty="0"/>
              <a:t> Diferencias entre plataformas → No intercambiabilidad de resultados entre equipos/métodos.</a:t>
            </a:r>
          </a:p>
        </p:txBody>
      </p:sp>
      <p:sp>
        <p:nvSpPr>
          <p:cNvPr id="14" name="Rectángulo 13">
            <a:extLst>
              <a:ext uri="{FF2B5EF4-FFF2-40B4-BE49-F238E27FC236}">
                <a16:creationId xmlns:a16="http://schemas.microsoft.com/office/drawing/2014/main" id="{7A4D5AF3-6A93-4D11-9417-86FF86B91D80}"/>
              </a:ext>
            </a:extLst>
          </p:cNvPr>
          <p:cNvSpPr/>
          <p:nvPr/>
        </p:nvSpPr>
        <p:spPr>
          <a:xfrm>
            <a:off x="7178661" y="3041723"/>
            <a:ext cx="4842880" cy="1815882"/>
          </a:xfrm>
          <a:prstGeom prst="rect">
            <a:avLst/>
          </a:prstGeom>
        </p:spPr>
        <p:txBody>
          <a:bodyPr wrap="square">
            <a:spAutoFit/>
          </a:bodyPr>
          <a:lstStyle/>
          <a:p>
            <a:r>
              <a:rPr lang="es-ES" sz="1600" b="1" dirty="0"/>
              <a:t>Inmunoensayo enzimático (ELISA)</a:t>
            </a:r>
          </a:p>
          <a:p>
            <a:pPr marL="285750" indent="-285750">
              <a:buFont typeface="Arial" panose="020B0604020202020204" pitchFamily="34" charset="0"/>
              <a:buChar char="•"/>
            </a:pPr>
            <a:r>
              <a:rPr lang="es-ES" sz="1600" dirty="0" err="1"/>
              <a:t>Enzyme-Linked</a:t>
            </a:r>
            <a:r>
              <a:rPr lang="es-ES" sz="1600" dirty="0"/>
              <a:t> </a:t>
            </a:r>
            <a:r>
              <a:rPr lang="es-ES" sz="1600" dirty="0" err="1"/>
              <a:t>Immunosorbent</a:t>
            </a:r>
            <a:r>
              <a:rPr lang="es-ES" sz="1600" dirty="0"/>
              <a:t> </a:t>
            </a:r>
            <a:r>
              <a:rPr lang="es-ES" sz="1600" dirty="0" err="1"/>
              <a:t>Assay</a:t>
            </a:r>
            <a:endParaRPr lang="es-ES" sz="1600" dirty="0"/>
          </a:p>
          <a:p>
            <a:r>
              <a:rPr lang="es-ES" sz="1600" b="1" dirty="0"/>
              <a:t>Principio: </a:t>
            </a:r>
            <a:r>
              <a:rPr lang="es-ES" sz="1600" dirty="0"/>
              <a:t>Anticuerpo específico contra PSA unido a una enzima; la reacción genera un cambio de color proporcional a la concentración.</a:t>
            </a:r>
          </a:p>
          <a:p>
            <a:r>
              <a:rPr lang="es-ES" sz="1600" dirty="0"/>
              <a:t>      Ventajas: Económico, sencillo.</a:t>
            </a:r>
          </a:p>
          <a:p>
            <a:r>
              <a:rPr lang="es-ES" sz="1600" dirty="0"/>
              <a:t>      Limitaciones: </a:t>
            </a:r>
            <a:r>
              <a:rPr lang="es-ES" sz="1600" b="1" dirty="0"/>
              <a:t>Menor sensibilidad </a:t>
            </a:r>
            <a:r>
              <a:rPr lang="es-ES" sz="1600" dirty="0"/>
              <a:t>que métodos AA.</a:t>
            </a:r>
            <a:endParaRPr lang="es-AR" sz="1600" dirty="0"/>
          </a:p>
        </p:txBody>
      </p:sp>
      <p:pic>
        <p:nvPicPr>
          <p:cNvPr id="15" name="Imagen 14">
            <a:extLst>
              <a:ext uri="{FF2B5EF4-FFF2-40B4-BE49-F238E27FC236}">
                <a16:creationId xmlns:a16="http://schemas.microsoft.com/office/drawing/2014/main" id="{4AAD3485-5215-4BE9-8D34-3C767B8E22A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9778" b="92444" l="9778" r="89778">
                        <a14:foregroundMark x1="34667" y1="24000" x2="34667" y2="24000"/>
                        <a14:foregroundMark x1="36000" y1="24000" x2="49333" y2="42667"/>
                        <a14:foregroundMark x1="49333" y1="42667" x2="48000" y2="48444"/>
                        <a14:foregroundMark x1="36444" y1="27111" x2="36889" y2="56000"/>
                        <a14:foregroundMark x1="36000" y1="25333" x2="35111" y2="48444"/>
                        <a14:foregroundMark x1="35111" y1="48444" x2="22667" y2="68889"/>
                        <a14:foregroundMark x1="22667" y1="68889" x2="31556" y2="90222"/>
                        <a14:foregroundMark x1="31556" y1="90222" x2="33778" y2="90222"/>
                        <a14:foregroundMark x1="25333" y1="70222" x2="28889" y2="87111"/>
                        <a14:foregroundMark x1="24000" y1="69778" x2="32444" y2="90222"/>
                        <a14:foregroundMark x1="32444" y1="90222" x2="36000" y2="91556"/>
                        <a14:foregroundMark x1="22222" y1="82667" x2="47556" y2="92444"/>
                        <a14:foregroundMark x1="47556" y1="92444" x2="64889" y2="82222"/>
                        <a14:foregroundMark x1="42222" y1="24000" x2="60889" y2="30222"/>
                        <a14:foregroundMark x1="41778" y1="20444" x2="61778" y2="25778"/>
                        <a14:foregroundMark x1="39556" y1="21778" x2="45333" y2="28889"/>
                        <a14:foregroundMark x1="57333" y1="42667" x2="63556" y2="65333"/>
                        <a14:foregroundMark x1="63556" y1="65333" x2="65333" y2="64444"/>
                        <a14:foregroundMark x1="74667" y1="14667" x2="74667" y2="14667"/>
                        <a14:foregroundMark x1="72444" y1="18222" x2="72444" y2="18222"/>
                        <a14:foregroundMark x1="63556" y1="14222" x2="63556" y2="14222"/>
                        <a14:foregroundMark x1="56000" y1="14667" x2="56000" y2="14667"/>
                        <a14:foregroundMark x1="29333" y1="14667" x2="38222" y2="18667"/>
                        <a14:foregroundMark x1="21778" y1="27556" x2="33333" y2="32889"/>
                        <a14:foregroundMark x1="56444" y1="16889" x2="72000" y2="16889"/>
                        <a14:foregroundMark x1="57333" y1="14667" x2="73333" y2="11556"/>
                      </a14:backgroundRemoval>
                    </a14:imgEffect>
                  </a14:imgLayer>
                </a14:imgProps>
              </a:ext>
            </a:extLst>
          </a:blip>
          <a:srcRect l="18655" r="16108" b="10047"/>
          <a:stretch/>
        </p:blipFill>
        <p:spPr>
          <a:xfrm>
            <a:off x="11025453" y="5242513"/>
            <a:ext cx="1156212" cy="1594268"/>
          </a:xfrm>
          <a:prstGeom prst="rect">
            <a:avLst/>
          </a:prstGeom>
        </p:spPr>
      </p:pic>
      <p:pic>
        <p:nvPicPr>
          <p:cNvPr id="21" name="Imagen 20">
            <a:extLst>
              <a:ext uri="{FF2B5EF4-FFF2-40B4-BE49-F238E27FC236}">
                <a16:creationId xmlns:a16="http://schemas.microsoft.com/office/drawing/2014/main" id="{C721AE41-9EED-4B59-B27A-41EB62477E77}"/>
              </a:ext>
            </a:extLst>
          </p:cNvPr>
          <p:cNvPicPr>
            <a:picLocks noChangeAspect="1"/>
          </p:cNvPicPr>
          <p:nvPr/>
        </p:nvPicPr>
        <p:blipFill rotWithShape="1">
          <a:blip r:embed="rId8"/>
          <a:srcRect l="10236" t="8632" r="8955" b="18661"/>
          <a:stretch/>
        </p:blipFill>
        <p:spPr>
          <a:xfrm>
            <a:off x="331906" y="5581108"/>
            <a:ext cx="243668" cy="236494"/>
          </a:xfrm>
          <a:prstGeom prst="ellipse">
            <a:avLst/>
          </a:prstGeom>
        </p:spPr>
      </p:pic>
      <p:pic>
        <p:nvPicPr>
          <p:cNvPr id="31" name="Imagen 30">
            <a:extLst>
              <a:ext uri="{FF2B5EF4-FFF2-40B4-BE49-F238E27FC236}">
                <a16:creationId xmlns:a16="http://schemas.microsoft.com/office/drawing/2014/main" id="{248E7BBC-A2FC-45EF-AC2D-69D9B2880C08}"/>
              </a:ext>
            </a:extLst>
          </p:cNvPr>
          <p:cNvPicPr>
            <a:picLocks noChangeAspect="1"/>
          </p:cNvPicPr>
          <p:nvPr/>
        </p:nvPicPr>
        <p:blipFill rotWithShape="1">
          <a:blip r:embed="rId8"/>
          <a:srcRect l="10236" t="8632" r="8955" b="18661"/>
          <a:stretch/>
        </p:blipFill>
        <p:spPr>
          <a:xfrm>
            <a:off x="7265097" y="4283510"/>
            <a:ext cx="243668" cy="236494"/>
          </a:xfrm>
          <a:prstGeom prst="ellipse">
            <a:avLst/>
          </a:prstGeom>
        </p:spPr>
      </p:pic>
      <p:pic>
        <p:nvPicPr>
          <p:cNvPr id="22" name="Imagen 21">
            <a:extLst>
              <a:ext uri="{FF2B5EF4-FFF2-40B4-BE49-F238E27FC236}">
                <a16:creationId xmlns:a16="http://schemas.microsoft.com/office/drawing/2014/main" id="{F761BBB6-FCB4-4444-A2E2-EBB72A0C0381}"/>
              </a:ext>
            </a:extLst>
          </p:cNvPr>
          <p:cNvPicPr>
            <a:picLocks noChangeAspect="1"/>
          </p:cNvPicPr>
          <p:nvPr/>
        </p:nvPicPr>
        <p:blipFill rotWithShape="1">
          <a:blip r:embed="rId9"/>
          <a:srcRect l="15972" t="15568" r="16354" b="14545"/>
          <a:stretch/>
        </p:blipFill>
        <p:spPr>
          <a:xfrm>
            <a:off x="7265097" y="4562985"/>
            <a:ext cx="243668" cy="251638"/>
          </a:xfrm>
          <a:prstGeom prst="rect">
            <a:avLst/>
          </a:prstGeom>
        </p:spPr>
      </p:pic>
      <p:pic>
        <p:nvPicPr>
          <p:cNvPr id="33" name="Imagen 32">
            <a:extLst>
              <a:ext uri="{FF2B5EF4-FFF2-40B4-BE49-F238E27FC236}">
                <a16:creationId xmlns:a16="http://schemas.microsoft.com/office/drawing/2014/main" id="{96B6F32B-3643-4E4D-B381-E378AD953474}"/>
              </a:ext>
            </a:extLst>
          </p:cNvPr>
          <p:cNvPicPr>
            <a:picLocks noChangeAspect="1"/>
          </p:cNvPicPr>
          <p:nvPr/>
        </p:nvPicPr>
        <p:blipFill rotWithShape="1">
          <a:blip r:embed="rId9"/>
          <a:srcRect l="15972" t="15568" r="16354" b="14545"/>
          <a:stretch/>
        </p:blipFill>
        <p:spPr>
          <a:xfrm>
            <a:off x="321820" y="5827467"/>
            <a:ext cx="243668" cy="251638"/>
          </a:xfrm>
          <a:prstGeom prst="rect">
            <a:avLst/>
          </a:prstGeom>
        </p:spPr>
      </p:pic>
      <p:sp>
        <p:nvSpPr>
          <p:cNvPr id="20" name="Rectángulo 19">
            <a:extLst>
              <a:ext uri="{FF2B5EF4-FFF2-40B4-BE49-F238E27FC236}">
                <a16:creationId xmlns:a16="http://schemas.microsoft.com/office/drawing/2014/main" id="{516BBF2A-B0A3-438D-A654-AC4A0D2C4805}"/>
              </a:ext>
            </a:extLst>
          </p:cNvPr>
          <p:cNvSpPr/>
          <p:nvPr/>
        </p:nvSpPr>
        <p:spPr>
          <a:xfrm>
            <a:off x="7125050" y="5042637"/>
            <a:ext cx="4327934" cy="1569660"/>
          </a:xfrm>
          <a:prstGeom prst="rect">
            <a:avLst/>
          </a:prstGeom>
        </p:spPr>
        <p:txBody>
          <a:bodyPr wrap="square">
            <a:spAutoFit/>
          </a:bodyPr>
          <a:lstStyle/>
          <a:p>
            <a:r>
              <a:rPr lang="es-ES" sz="1600" b="1" dirty="0"/>
              <a:t>Inmunofluorescencia (IF). </a:t>
            </a:r>
            <a:r>
              <a:rPr lang="es-ES" sz="1600" dirty="0"/>
              <a:t>Uso: Investigación o histología. </a:t>
            </a:r>
          </a:p>
          <a:p>
            <a:r>
              <a:rPr lang="es-ES" sz="1600" b="1" dirty="0"/>
              <a:t>Inmunodetección en microesferas magnéticas (</a:t>
            </a:r>
            <a:r>
              <a:rPr lang="es-ES" sz="1600" b="1" dirty="0" err="1"/>
              <a:t>Luminex</a:t>
            </a:r>
            <a:r>
              <a:rPr lang="es-ES" sz="1600" b="1" dirty="0"/>
              <a:t> / </a:t>
            </a:r>
            <a:r>
              <a:rPr lang="es-ES" sz="1600" b="1" dirty="0" err="1"/>
              <a:t>xMAP</a:t>
            </a:r>
            <a:r>
              <a:rPr lang="es-ES" sz="1600" b="1" dirty="0"/>
              <a:t>).</a:t>
            </a:r>
            <a:r>
              <a:rPr lang="es-ES" sz="1600" dirty="0"/>
              <a:t> Aplicación: Investigaciones o estudios multiplex para analizar PSA junto con otros marcadores (ej. PHI, hK2).</a:t>
            </a:r>
            <a:endParaRPr lang="es-AR" sz="1600" dirty="0"/>
          </a:p>
        </p:txBody>
      </p:sp>
      <p:pic>
        <p:nvPicPr>
          <p:cNvPr id="29" name="Imagen 28">
            <a:extLst>
              <a:ext uri="{FF2B5EF4-FFF2-40B4-BE49-F238E27FC236}">
                <a16:creationId xmlns:a16="http://schemas.microsoft.com/office/drawing/2014/main" id="{B9116709-AFBB-4B09-ACB9-7970C1DADBE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Lst>
          </a:blip>
          <a:stretch>
            <a:fillRect/>
          </a:stretch>
        </p:blipFill>
        <p:spPr>
          <a:xfrm>
            <a:off x="6737160" y="5024784"/>
            <a:ext cx="435458" cy="435458"/>
          </a:xfrm>
          <a:prstGeom prst="rect">
            <a:avLst/>
          </a:prstGeom>
        </p:spPr>
      </p:pic>
      <p:pic>
        <p:nvPicPr>
          <p:cNvPr id="34" name="Imagen 33">
            <a:extLst>
              <a:ext uri="{FF2B5EF4-FFF2-40B4-BE49-F238E27FC236}">
                <a16:creationId xmlns:a16="http://schemas.microsoft.com/office/drawing/2014/main" id="{304ED83F-BE71-44C2-AD1C-E370CBAFC35C}"/>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Lst>
          </a:blip>
          <a:stretch>
            <a:fillRect/>
          </a:stretch>
        </p:blipFill>
        <p:spPr>
          <a:xfrm>
            <a:off x="6734244" y="5481759"/>
            <a:ext cx="435458" cy="435458"/>
          </a:xfrm>
          <a:prstGeom prst="rect">
            <a:avLst/>
          </a:prstGeom>
        </p:spPr>
      </p:pic>
      <p:sp>
        <p:nvSpPr>
          <p:cNvPr id="32" name="Rectángulo 31">
            <a:extLst>
              <a:ext uri="{FF2B5EF4-FFF2-40B4-BE49-F238E27FC236}">
                <a16:creationId xmlns:a16="http://schemas.microsoft.com/office/drawing/2014/main" id="{A339C83E-6015-49B4-9D48-95E2143F2045}"/>
              </a:ext>
            </a:extLst>
          </p:cNvPr>
          <p:cNvSpPr/>
          <p:nvPr/>
        </p:nvSpPr>
        <p:spPr>
          <a:xfrm>
            <a:off x="10335" y="1132134"/>
            <a:ext cx="10703633" cy="1200329"/>
          </a:xfrm>
          <a:prstGeom prst="rect">
            <a:avLst/>
          </a:prstGeom>
        </p:spPr>
        <p:txBody>
          <a:bodyPr wrap="square">
            <a:spAutoFit/>
          </a:bodyPr>
          <a:lstStyle/>
          <a:p>
            <a:pPr marL="285750" indent="-285750">
              <a:buFont typeface="Wingdings" panose="05000000000000000000" pitchFamily="2" charset="2"/>
              <a:buChar char="ü"/>
            </a:pPr>
            <a:r>
              <a:rPr lang="es-ES" dirty="0"/>
              <a:t>Evaluación de PSA total y libre.</a:t>
            </a:r>
          </a:p>
          <a:p>
            <a:pPr marL="285750" indent="-285750">
              <a:buFont typeface="Wingdings" panose="05000000000000000000" pitchFamily="2" charset="2"/>
              <a:buChar char="ü"/>
            </a:pPr>
            <a:r>
              <a:rPr lang="es-ES" dirty="0"/>
              <a:t>Determinación de cinética y densidad.</a:t>
            </a:r>
          </a:p>
          <a:p>
            <a:pPr marL="285750" indent="-285750">
              <a:buFont typeface="Wingdings" panose="05000000000000000000" pitchFamily="2" charset="2"/>
              <a:buChar char="ü"/>
            </a:pPr>
            <a:r>
              <a:rPr lang="es-ES" dirty="0"/>
              <a:t>Cumplimiento de condiciones preanalíticas</a:t>
            </a:r>
          </a:p>
          <a:p>
            <a:pPr marL="285750" indent="-285750">
              <a:buFont typeface="Wingdings" panose="05000000000000000000" pitchFamily="2" charset="2"/>
              <a:buChar char="ü"/>
            </a:pPr>
            <a:r>
              <a:rPr lang="es-AR" altLang="es-AR" dirty="0"/>
              <a:t>Participación interdisciplinaria </a:t>
            </a:r>
            <a:r>
              <a:rPr lang="es-ES" dirty="0"/>
              <a:t>con urología, anatomía patológica y oncología, </a:t>
            </a:r>
            <a:r>
              <a:rPr lang="es-AR" altLang="es-AR" dirty="0"/>
              <a:t>en toma de decisiones clínicas.</a:t>
            </a:r>
            <a:endParaRPr lang="es-AR" dirty="0"/>
          </a:p>
        </p:txBody>
      </p:sp>
      <p:sp>
        <p:nvSpPr>
          <p:cNvPr id="35" name="Flecha: pentágono 34">
            <a:extLst>
              <a:ext uri="{FF2B5EF4-FFF2-40B4-BE49-F238E27FC236}">
                <a16:creationId xmlns:a16="http://schemas.microsoft.com/office/drawing/2014/main" id="{EBE194AD-FEC4-47D1-BF68-CCF6E3B66293}"/>
              </a:ext>
            </a:extLst>
          </p:cNvPr>
          <p:cNvSpPr/>
          <p:nvPr/>
        </p:nvSpPr>
        <p:spPr>
          <a:xfrm>
            <a:off x="-2" y="526912"/>
            <a:ext cx="2631377" cy="503966"/>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Rol del laboratorio</a:t>
            </a:r>
            <a:endParaRPr lang="es-AR" b="1" dirty="0">
              <a:effectLst>
                <a:outerShdw blurRad="38100" dist="38100" dir="2700000" algn="tl">
                  <a:srgbClr val="000000">
                    <a:alpha val="43137"/>
                  </a:srgbClr>
                </a:outerShdw>
              </a:effectLst>
            </a:endParaRPr>
          </a:p>
        </p:txBody>
      </p:sp>
      <p:pic>
        <p:nvPicPr>
          <p:cNvPr id="36" name="Imagen 35">
            <a:extLst>
              <a:ext uri="{FF2B5EF4-FFF2-40B4-BE49-F238E27FC236}">
                <a16:creationId xmlns:a16="http://schemas.microsoft.com/office/drawing/2014/main" id="{BF54A837-5457-4975-99B5-0BD19E9F7DF9}"/>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10000" b="90000" l="10000" r="90000">
                        <a14:foregroundMark x1="68000" y1="26667" x2="68000" y2="26667"/>
                        <a14:foregroundMark x1="68444" y1="26667" x2="67556" y2="28889"/>
                        <a14:foregroundMark x1="77778" y1="16444" x2="77333" y2="39111"/>
                        <a14:foregroundMark x1="77333" y1="39111" x2="69778" y2="12889"/>
                        <a14:foregroundMark x1="69778" y1="12889" x2="52000" y2="26222"/>
                        <a14:foregroundMark x1="52000" y1="26222" x2="68889" y2="11111"/>
                        <a14:foregroundMark x1="68889" y1="11111" x2="67556" y2="33778"/>
                        <a14:foregroundMark x1="67556" y1="33778" x2="60000" y2="32000"/>
                      </a14:backgroundRemoval>
                    </a14:imgEffect>
                  </a14:imgLayer>
                </a14:imgProps>
              </a:ext>
            </a:extLst>
          </a:blip>
          <a:srcRect l="12675" r="13036"/>
          <a:stretch/>
        </p:blipFill>
        <p:spPr>
          <a:xfrm>
            <a:off x="8486784" y="0"/>
            <a:ext cx="1592081" cy="2143125"/>
          </a:xfrm>
          <a:prstGeom prst="rect">
            <a:avLst/>
          </a:prstGeom>
        </p:spPr>
      </p:pic>
    </p:spTree>
    <p:extLst>
      <p:ext uri="{BB962C8B-B14F-4D97-AF65-F5344CB8AC3E}">
        <p14:creationId xmlns:p14="http://schemas.microsoft.com/office/powerpoint/2010/main" val="604559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ágenes de Cinta Cancer - Descarga gratuita en Freepik">
            <a:extLst>
              <a:ext uri="{FF2B5EF4-FFF2-40B4-BE49-F238E27FC236}">
                <a16:creationId xmlns:a16="http://schemas.microsoft.com/office/drawing/2014/main" id="{AD627A7E-8DFE-49B7-9024-92C65EC4549D}"/>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D3D0BE3-A4B3-4C52-B17A-74DB8523F18A}"/>
              </a:ext>
            </a:extLst>
          </p:cNvPr>
          <p:cNvPicPr>
            <a:picLocks noChangeAspect="1"/>
          </p:cNvPicPr>
          <p:nvPr/>
        </p:nvPicPr>
        <p:blipFill>
          <a:blip r:embed="rId4"/>
          <a:stretch>
            <a:fillRect/>
          </a:stretch>
        </p:blipFill>
        <p:spPr>
          <a:xfrm>
            <a:off x="10933042" y="21219"/>
            <a:ext cx="1258957" cy="652415"/>
          </a:xfrm>
          <a:prstGeom prst="rect">
            <a:avLst/>
          </a:prstGeom>
        </p:spPr>
      </p:pic>
      <p:sp>
        <p:nvSpPr>
          <p:cNvPr id="11" name="CuadroTexto 10">
            <a:extLst>
              <a:ext uri="{FF2B5EF4-FFF2-40B4-BE49-F238E27FC236}">
                <a16:creationId xmlns:a16="http://schemas.microsoft.com/office/drawing/2014/main" id="{A33F7959-19C3-4B91-A1EE-2E14CC587380}"/>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6" name="Flecha: pentágono 15">
            <a:extLst>
              <a:ext uri="{FF2B5EF4-FFF2-40B4-BE49-F238E27FC236}">
                <a16:creationId xmlns:a16="http://schemas.microsoft.com/office/drawing/2014/main" id="{BEC87330-9C82-4E5D-8E03-8D2F4B081ADA}"/>
              </a:ext>
            </a:extLst>
          </p:cNvPr>
          <p:cNvSpPr/>
          <p:nvPr/>
        </p:nvSpPr>
        <p:spPr>
          <a:xfrm>
            <a:off x="0" y="470426"/>
            <a:ext cx="2908909" cy="923330"/>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Como mejorar la especificidad?</a:t>
            </a:r>
            <a:endParaRPr lang="es-AR" b="1" dirty="0">
              <a:effectLst>
                <a:outerShdw blurRad="38100" dist="38100" dir="2700000" algn="tl">
                  <a:srgbClr val="000000">
                    <a:alpha val="43137"/>
                  </a:srgbClr>
                </a:outerShdw>
              </a:effectLst>
            </a:endParaRPr>
          </a:p>
        </p:txBody>
      </p:sp>
      <p:pic>
        <p:nvPicPr>
          <p:cNvPr id="37" name="Imagen 36">
            <a:extLst>
              <a:ext uri="{FF2B5EF4-FFF2-40B4-BE49-F238E27FC236}">
                <a16:creationId xmlns:a16="http://schemas.microsoft.com/office/drawing/2014/main" id="{DD7AD834-CEF2-4FC6-83C9-C765E45A7EE4}"/>
              </a:ext>
            </a:extLst>
          </p:cNvPr>
          <p:cNvPicPr>
            <a:picLocks noChangeAspect="1"/>
          </p:cNvPicPr>
          <p:nvPr/>
        </p:nvPicPr>
        <p:blipFill>
          <a:blip r:embed="rId5"/>
          <a:stretch>
            <a:fillRect/>
          </a:stretch>
        </p:blipFill>
        <p:spPr>
          <a:xfrm>
            <a:off x="73028" y="1839265"/>
            <a:ext cx="7401556" cy="4835684"/>
          </a:xfrm>
          <a:prstGeom prst="rect">
            <a:avLst/>
          </a:prstGeom>
        </p:spPr>
      </p:pic>
      <p:sp>
        <p:nvSpPr>
          <p:cNvPr id="2" name="Rectángulo 1">
            <a:extLst>
              <a:ext uri="{FF2B5EF4-FFF2-40B4-BE49-F238E27FC236}">
                <a16:creationId xmlns:a16="http://schemas.microsoft.com/office/drawing/2014/main" id="{4F4E6A4A-1831-4A3E-AAB6-B5203BCC9E9D}"/>
              </a:ext>
            </a:extLst>
          </p:cNvPr>
          <p:cNvSpPr/>
          <p:nvPr/>
        </p:nvSpPr>
        <p:spPr>
          <a:xfrm>
            <a:off x="3191665" y="716137"/>
            <a:ext cx="5808669" cy="369332"/>
          </a:xfrm>
          <a:prstGeom prst="rect">
            <a:avLst/>
          </a:prstGeom>
        </p:spPr>
        <p:txBody>
          <a:bodyPr wrap="square">
            <a:spAutoFit/>
          </a:bodyPr>
          <a:lstStyle/>
          <a:p>
            <a:pPr algn="just"/>
            <a:r>
              <a:rPr lang="es-ES" dirty="0"/>
              <a:t>La definición de un valor de corte de PSA plantea un dilema</a:t>
            </a:r>
            <a:endParaRPr lang="es-AR" dirty="0"/>
          </a:p>
        </p:txBody>
      </p:sp>
      <p:sp>
        <p:nvSpPr>
          <p:cNvPr id="4" name="Rectángulo 3">
            <a:extLst>
              <a:ext uri="{FF2B5EF4-FFF2-40B4-BE49-F238E27FC236}">
                <a16:creationId xmlns:a16="http://schemas.microsoft.com/office/drawing/2014/main" id="{CFCBA3D4-3A14-4695-9C3B-E3EFCDB8F043}"/>
              </a:ext>
            </a:extLst>
          </p:cNvPr>
          <p:cNvSpPr/>
          <p:nvPr/>
        </p:nvSpPr>
        <p:spPr>
          <a:xfrm>
            <a:off x="7972197" y="4348076"/>
            <a:ext cx="3325280" cy="923330"/>
          </a:xfrm>
          <a:prstGeom prst="rect">
            <a:avLst/>
          </a:prstGeom>
          <a:ln w="57150">
            <a:solidFill>
              <a:schemeClr val="accent1">
                <a:lumMod val="60000"/>
                <a:lumOff val="40000"/>
              </a:schemeClr>
            </a:solidFill>
          </a:ln>
          <a:scene3d>
            <a:camera prst="orthographicFront"/>
            <a:lightRig rig="threePt" dir="t"/>
          </a:scene3d>
          <a:sp3d>
            <a:bevelT/>
          </a:sp3d>
        </p:spPr>
        <p:txBody>
          <a:bodyPr wrap="square">
            <a:spAutoFit/>
          </a:bodyPr>
          <a:lstStyle/>
          <a:p>
            <a:pPr algn="ctr"/>
            <a:r>
              <a:rPr lang="es-ES" dirty="0"/>
              <a:t>Se define así una “zona gris”</a:t>
            </a:r>
          </a:p>
          <a:p>
            <a:pPr algn="ctr"/>
            <a:r>
              <a:rPr lang="es-ES" dirty="0"/>
              <a:t> para aquellos resultados </a:t>
            </a:r>
          </a:p>
          <a:p>
            <a:pPr algn="ctr"/>
            <a:r>
              <a:rPr lang="es-ES" dirty="0"/>
              <a:t>entre 4 – 10 ng/ml. </a:t>
            </a:r>
            <a:endParaRPr lang="es-AR" dirty="0"/>
          </a:p>
        </p:txBody>
      </p:sp>
      <p:sp>
        <p:nvSpPr>
          <p:cNvPr id="7" name="Rectángulo 6">
            <a:extLst>
              <a:ext uri="{FF2B5EF4-FFF2-40B4-BE49-F238E27FC236}">
                <a16:creationId xmlns:a16="http://schemas.microsoft.com/office/drawing/2014/main" id="{0A572597-CAD3-40D7-A75D-74EC3FAC1918}"/>
              </a:ext>
            </a:extLst>
          </p:cNvPr>
          <p:cNvSpPr/>
          <p:nvPr/>
        </p:nvSpPr>
        <p:spPr>
          <a:xfrm>
            <a:off x="6337248" y="1397259"/>
            <a:ext cx="4840959" cy="2308324"/>
          </a:xfrm>
          <a:prstGeom prst="rect">
            <a:avLst/>
          </a:prstGeom>
          <a:solidFill>
            <a:schemeClr val="accent1">
              <a:lumMod val="60000"/>
              <a:lumOff val="40000"/>
            </a:schemeClr>
          </a:solidFill>
          <a:ln>
            <a:solidFill>
              <a:schemeClr val="accent1">
                <a:lumMod val="60000"/>
                <a:lumOff val="40000"/>
              </a:schemeClr>
            </a:solidFill>
          </a:ln>
        </p:spPr>
        <p:txBody>
          <a:bodyPr wrap="square">
            <a:spAutoFit/>
          </a:bodyPr>
          <a:lstStyle/>
          <a:p>
            <a:pPr algn="just"/>
            <a:r>
              <a:rPr lang="es-ES" dirty="0"/>
              <a:t>El PSA no es específico del cáncer de próstata. Puede estar elevado por causas benignas como hiperplasia prostática benigna (HPB), prostatitis o incluso manipulación prostática. </a:t>
            </a:r>
          </a:p>
          <a:p>
            <a:pPr algn="just"/>
            <a:r>
              <a:rPr lang="es-ES" dirty="0"/>
              <a:t>Por eso, para mejorar su especificidad y performance diagnostica para la toma de decisiones clínicas, se han desarrollado índices y parámetros derivados del PSA total.</a:t>
            </a:r>
            <a:endParaRPr lang="es-AR" dirty="0"/>
          </a:p>
        </p:txBody>
      </p:sp>
      <p:sp>
        <p:nvSpPr>
          <p:cNvPr id="6" name="Flecha: a la derecha 5">
            <a:extLst>
              <a:ext uri="{FF2B5EF4-FFF2-40B4-BE49-F238E27FC236}">
                <a16:creationId xmlns:a16="http://schemas.microsoft.com/office/drawing/2014/main" id="{0A15D157-D675-43D9-B21C-3A8AFDFF9DF9}"/>
              </a:ext>
            </a:extLst>
          </p:cNvPr>
          <p:cNvSpPr/>
          <p:nvPr/>
        </p:nvSpPr>
        <p:spPr>
          <a:xfrm>
            <a:off x="3136727" y="4742615"/>
            <a:ext cx="4721811" cy="200445"/>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844890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ágenes de Cinta Cancer - Descarga gratuita en Freepik">
            <a:extLst>
              <a:ext uri="{FF2B5EF4-FFF2-40B4-BE49-F238E27FC236}">
                <a16:creationId xmlns:a16="http://schemas.microsoft.com/office/drawing/2014/main" id="{AD627A7E-8DFE-49B7-9024-92C65EC4549D}"/>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D3D0BE3-A4B3-4C52-B17A-74DB8523F18A}"/>
              </a:ext>
            </a:extLst>
          </p:cNvPr>
          <p:cNvPicPr>
            <a:picLocks noChangeAspect="1"/>
          </p:cNvPicPr>
          <p:nvPr/>
        </p:nvPicPr>
        <p:blipFill>
          <a:blip r:embed="rId4"/>
          <a:stretch>
            <a:fillRect/>
          </a:stretch>
        </p:blipFill>
        <p:spPr>
          <a:xfrm>
            <a:off x="11330609" y="21220"/>
            <a:ext cx="861390" cy="446388"/>
          </a:xfrm>
          <a:prstGeom prst="rect">
            <a:avLst/>
          </a:prstGeom>
        </p:spPr>
      </p:pic>
      <p:sp>
        <p:nvSpPr>
          <p:cNvPr id="11" name="CuadroTexto 10">
            <a:extLst>
              <a:ext uri="{FF2B5EF4-FFF2-40B4-BE49-F238E27FC236}">
                <a16:creationId xmlns:a16="http://schemas.microsoft.com/office/drawing/2014/main" id="{A33F7959-19C3-4B91-A1EE-2E14CC587380}"/>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16" name="Flecha: pentágono 15">
            <a:extLst>
              <a:ext uri="{FF2B5EF4-FFF2-40B4-BE49-F238E27FC236}">
                <a16:creationId xmlns:a16="http://schemas.microsoft.com/office/drawing/2014/main" id="{BEC87330-9C82-4E5D-8E03-8D2F4B081ADA}"/>
              </a:ext>
            </a:extLst>
          </p:cNvPr>
          <p:cNvSpPr/>
          <p:nvPr/>
        </p:nvSpPr>
        <p:spPr>
          <a:xfrm>
            <a:off x="0" y="405554"/>
            <a:ext cx="2866371" cy="583543"/>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Mejora de especificidad</a:t>
            </a:r>
            <a:endParaRPr lang="es-AR" b="1" dirty="0">
              <a:effectLst>
                <a:outerShdw blurRad="38100" dist="38100" dir="2700000" algn="tl">
                  <a:srgbClr val="000000">
                    <a:alpha val="43137"/>
                  </a:srgbClr>
                </a:outerShdw>
              </a:effectLst>
            </a:endParaRPr>
          </a:p>
        </p:txBody>
      </p:sp>
      <p:sp>
        <p:nvSpPr>
          <p:cNvPr id="15" name="Rectángulo 14">
            <a:extLst>
              <a:ext uri="{FF2B5EF4-FFF2-40B4-BE49-F238E27FC236}">
                <a16:creationId xmlns:a16="http://schemas.microsoft.com/office/drawing/2014/main" id="{CA13629B-84C9-40EB-9AD7-BB47DF9695EE}"/>
              </a:ext>
            </a:extLst>
          </p:cNvPr>
          <p:cNvSpPr/>
          <p:nvPr/>
        </p:nvSpPr>
        <p:spPr>
          <a:xfrm>
            <a:off x="202095" y="1140984"/>
            <a:ext cx="2295437" cy="369332"/>
          </a:xfrm>
          <a:prstGeom prst="rect">
            <a:avLst/>
          </a:prstGeom>
          <a:solidFill>
            <a:srgbClr val="00B0F0"/>
          </a:solidFill>
          <a:ln>
            <a:solidFill>
              <a:srgbClr val="00B0F0"/>
            </a:solidFill>
          </a:ln>
          <a:scene3d>
            <a:camera prst="orthographicFront"/>
            <a:lightRig rig="threePt" dir="t"/>
          </a:scene3d>
          <a:sp3d>
            <a:bevelT/>
          </a:sp3d>
        </p:spPr>
        <p:txBody>
          <a:bodyPr wrap="none">
            <a:spAutoFit/>
          </a:bodyPr>
          <a:lstStyle/>
          <a:p>
            <a:r>
              <a:rPr lang="es-ES" dirty="0"/>
              <a:t>PSA LIBRE / TOTAL (%) </a:t>
            </a:r>
            <a:endParaRPr lang="es-AR" dirty="0"/>
          </a:p>
        </p:txBody>
      </p:sp>
      <p:sp>
        <p:nvSpPr>
          <p:cNvPr id="18" name="Rectángulo 17">
            <a:extLst>
              <a:ext uri="{FF2B5EF4-FFF2-40B4-BE49-F238E27FC236}">
                <a16:creationId xmlns:a16="http://schemas.microsoft.com/office/drawing/2014/main" id="{19382399-0BBB-485C-8AA4-E63BDA518910}"/>
              </a:ext>
            </a:extLst>
          </p:cNvPr>
          <p:cNvSpPr/>
          <p:nvPr/>
        </p:nvSpPr>
        <p:spPr>
          <a:xfrm>
            <a:off x="2757681" y="746082"/>
            <a:ext cx="9186661" cy="923330"/>
          </a:xfrm>
          <a:prstGeom prst="rect">
            <a:avLst/>
          </a:prstGeom>
        </p:spPr>
        <p:txBody>
          <a:bodyPr wrap="square">
            <a:spAutoFit/>
          </a:bodyPr>
          <a:lstStyle/>
          <a:p>
            <a:pPr algn="just"/>
            <a:r>
              <a:rPr lang="es-ES" dirty="0"/>
              <a:t>En el cáncer de próstata, el PSA se une más a proteínas, por lo que el porcentaje de PSA libre disminuye. Útil especialmente en pacientes con PSA total entre 4 y 10 ng/</a:t>
            </a:r>
            <a:r>
              <a:rPr lang="es-ES" dirty="0" err="1"/>
              <a:t>mL</a:t>
            </a:r>
            <a:r>
              <a:rPr lang="es-ES" dirty="0"/>
              <a:t>, donde hay mayor incertidumbre diagnóstica (zona gris).</a:t>
            </a:r>
          </a:p>
        </p:txBody>
      </p:sp>
      <p:sp>
        <p:nvSpPr>
          <p:cNvPr id="20" name="Rectángulo 19">
            <a:extLst>
              <a:ext uri="{FF2B5EF4-FFF2-40B4-BE49-F238E27FC236}">
                <a16:creationId xmlns:a16="http://schemas.microsoft.com/office/drawing/2014/main" id="{E07AD94E-3A65-49BD-ACC2-6C0AF241FB45}"/>
              </a:ext>
            </a:extLst>
          </p:cNvPr>
          <p:cNvSpPr/>
          <p:nvPr/>
        </p:nvSpPr>
        <p:spPr>
          <a:xfrm>
            <a:off x="3272991" y="1698545"/>
            <a:ext cx="6096000" cy="646331"/>
          </a:xfrm>
          <a:prstGeom prst="rect">
            <a:avLst/>
          </a:prstGeom>
          <a:solidFill>
            <a:srgbClr val="9999FF"/>
          </a:solidFill>
        </p:spPr>
        <p:txBody>
          <a:bodyPr>
            <a:spAutoFit/>
          </a:bodyPr>
          <a:lstStyle/>
          <a:p>
            <a:r>
              <a:rPr lang="es-ES" dirty="0"/>
              <a:t>&lt;10% de PSA libre → sugiere alta probabilidad de cáncer</a:t>
            </a:r>
          </a:p>
          <a:p>
            <a:r>
              <a:rPr lang="es-ES" dirty="0"/>
              <a:t>&gt;25% → más probable una condición benigna como HPB</a:t>
            </a:r>
          </a:p>
        </p:txBody>
      </p:sp>
      <p:sp>
        <p:nvSpPr>
          <p:cNvPr id="22" name="Rectángulo 21">
            <a:extLst>
              <a:ext uri="{FF2B5EF4-FFF2-40B4-BE49-F238E27FC236}">
                <a16:creationId xmlns:a16="http://schemas.microsoft.com/office/drawing/2014/main" id="{FCC3AF0D-6D5E-4830-9BC4-6C1975B30FB2}"/>
              </a:ext>
            </a:extLst>
          </p:cNvPr>
          <p:cNvSpPr/>
          <p:nvPr/>
        </p:nvSpPr>
        <p:spPr>
          <a:xfrm>
            <a:off x="184856" y="2401215"/>
            <a:ext cx="2043893" cy="369332"/>
          </a:xfrm>
          <a:prstGeom prst="rect">
            <a:avLst/>
          </a:prstGeom>
          <a:solidFill>
            <a:srgbClr val="00B0F0"/>
          </a:solidFill>
          <a:ln>
            <a:solidFill>
              <a:srgbClr val="00B0F0"/>
            </a:solidFill>
          </a:ln>
          <a:scene3d>
            <a:camera prst="orthographicFront"/>
            <a:lightRig rig="threePt" dir="t"/>
          </a:scene3d>
          <a:sp3d>
            <a:bevelT/>
          </a:sp3d>
        </p:spPr>
        <p:txBody>
          <a:bodyPr wrap="none">
            <a:spAutoFit/>
          </a:bodyPr>
          <a:lstStyle/>
          <a:p>
            <a:r>
              <a:rPr lang="es-AR" dirty="0"/>
              <a:t>DENSIDAD DEL PSA:</a:t>
            </a:r>
          </a:p>
        </p:txBody>
      </p:sp>
      <p:sp>
        <p:nvSpPr>
          <p:cNvPr id="23" name="Rectángulo 22">
            <a:extLst>
              <a:ext uri="{FF2B5EF4-FFF2-40B4-BE49-F238E27FC236}">
                <a16:creationId xmlns:a16="http://schemas.microsoft.com/office/drawing/2014/main" id="{700A7416-0A77-4555-9D30-678227E30544}"/>
              </a:ext>
            </a:extLst>
          </p:cNvPr>
          <p:cNvSpPr/>
          <p:nvPr/>
        </p:nvSpPr>
        <p:spPr>
          <a:xfrm>
            <a:off x="2245991" y="2380146"/>
            <a:ext cx="9743915" cy="646331"/>
          </a:xfrm>
          <a:prstGeom prst="rect">
            <a:avLst/>
          </a:prstGeom>
        </p:spPr>
        <p:txBody>
          <a:bodyPr wrap="square">
            <a:spAutoFit/>
          </a:bodyPr>
          <a:lstStyle/>
          <a:p>
            <a:r>
              <a:rPr lang="es-AR" b="1" dirty="0"/>
              <a:t>PSA total (ng/ml)</a:t>
            </a:r>
            <a:r>
              <a:rPr lang="es-AR" dirty="0"/>
              <a:t> ÷ </a:t>
            </a:r>
            <a:r>
              <a:rPr lang="es-AR" b="1" dirty="0"/>
              <a:t>volumen prostático (cm³)</a:t>
            </a:r>
            <a:r>
              <a:rPr lang="es-AR" dirty="0"/>
              <a:t> (estimado por ecografía transrectal). </a:t>
            </a:r>
          </a:p>
          <a:p>
            <a:r>
              <a:rPr lang="es-ES" dirty="0"/>
              <a:t>Considera el hecho de que próstatas más grandes pueden producir más PSA por causas benignas</a:t>
            </a:r>
            <a:endParaRPr lang="es-AR" dirty="0"/>
          </a:p>
        </p:txBody>
      </p:sp>
      <p:sp>
        <p:nvSpPr>
          <p:cNvPr id="24" name="Rectángulo 23">
            <a:extLst>
              <a:ext uri="{FF2B5EF4-FFF2-40B4-BE49-F238E27FC236}">
                <a16:creationId xmlns:a16="http://schemas.microsoft.com/office/drawing/2014/main" id="{3029C343-DA3F-4EEF-B2E4-A710079A8B0C}"/>
              </a:ext>
            </a:extLst>
          </p:cNvPr>
          <p:cNvSpPr/>
          <p:nvPr/>
        </p:nvSpPr>
        <p:spPr>
          <a:xfrm>
            <a:off x="3294198" y="2991649"/>
            <a:ext cx="6096000" cy="646331"/>
          </a:xfrm>
          <a:prstGeom prst="rect">
            <a:avLst/>
          </a:prstGeom>
          <a:solidFill>
            <a:srgbClr val="9999FF"/>
          </a:solidFill>
        </p:spPr>
        <p:txBody>
          <a:bodyPr>
            <a:spAutoFit/>
          </a:bodyPr>
          <a:lstStyle/>
          <a:p>
            <a:r>
              <a:rPr lang="es-ES" b="1" dirty="0"/>
              <a:t>&gt;0.15 ng/ml/cm³</a:t>
            </a:r>
            <a:r>
              <a:rPr lang="es-ES" dirty="0"/>
              <a:t> → mayor riesgo de </a:t>
            </a:r>
            <a:r>
              <a:rPr lang="es-ES" b="1" dirty="0"/>
              <a:t>carcinoma prostático</a:t>
            </a:r>
            <a:endParaRPr lang="es-ES" dirty="0"/>
          </a:p>
          <a:p>
            <a:r>
              <a:rPr lang="es-ES" b="1" dirty="0"/>
              <a:t>&lt;0.10</a:t>
            </a:r>
            <a:r>
              <a:rPr lang="es-ES" dirty="0"/>
              <a:t> sugiere HPB</a:t>
            </a:r>
          </a:p>
        </p:txBody>
      </p:sp>
      <p:sp>
        <p:nvSpPr>
          <p:cNvPr id="29" name="Rectángulo 28">
            <a:extLst>
              <a:ext uri="{FF2B5EF4-FFF2-40B4-BE49-F238E27FC236}">
                <a16:creationId xmlns:a16="http://schemas.microsoft.com/office/drawing/2014/main" id="{417C9F61-E433-4B29-AF78-604AB69D9057}"/>
              </a:ext>
            </a:extLst>
          </p:cNvPr>
          <p:cNvSpPr/>
          <p:nvPr/>
        </p:nvSpPr>
        <p:spPr>
          <a:xfrm>
            <a:off x="236508" y="3847914"/>
            <a:ext cx="2657138" cy="369332"/>
          </a:xfrm>
          <a:prstGeom prst="rect">
            <a:avLst/>
          </a:prstGeom>
          <a:solidFill>
            <a:srgbClr val="00B0F0"/>
          </a:solidFill>
          <a:ln>
            <a:solidFill>
              <a:srgbClr val="00B0F0"/>
            </a:solidFill>
          </a:ln>
          <a:scene3d>
            <a:camera prst="orthographicFront"/>
            <a:lightRig rig="threePt" dir="t"/>
          </a:scene3d>
          <a:sp3d>
            <a:bevelT/>
          </a:sp3d>
        </p:spPr>
        <p:txBody>
          <a:bodyPr wrap="none">
            <a:spAutoFit/>
          </a:bodyPr>
          <a:lstStyle/>
          <a:p>
            <a:r>
              <a:rPr lang="es-AR" dirty="0"/>
              <a:t>VELOCIDAD DE PSA (PSAV)</a:t>
            </a:r>
          </a:p>
        </p:txBody>
      </p:sp>
      <p:sp>
        <p:nvSpPr>
          <p:cNvPr id="31" name="Rectángulo 30">
            <a:extLst>
              <a:ext uri="{FF2B5EF4-FFF2-40B4-BE49-F238E27FC236}">
                <a16:creationId xmlns:a16="http://schemas.microsoft.com/office/drawing/2014/main" id="{215AFEE6-4487-41BA-8591-45CD4286575F}"/>
              </a:ext>
            </a:extLst>
          </p:cNvPr>
          <p:cNvSpPr/>
          <p:nvPr/>
        </p:nvSpPr>
        <p:spPr>
          <a:xfrm>
            <a:off x="2893646" y="3822402"/>
            <a:ext cx="9096260" cy="646331"/>
          </a:xfrm>
          <a:prstGeom prst="rect">
            <a:avLst/>
          </a:prstGeom>
        </p:spPr>
        <p:txBody>
          <a:bodyPr wrap="square">
            <a:spAutoFit/>
          </a:bodyPr>
          <a:lstStyle/>
          <a:p>
            <a:r>
              <a:rPr lang="es-ES" dirty="0"/>
              <a:t>Evalúa </a:t>
            </a:r>
            <a:r>
              <a:rPr lang="es-ES" b="1" dirty="0"/>
              <a:t>cuánto aumenta el PSA</a:t>
            </a:r>
            <a:r>
              <a:rPr lang="es-ES" dirty="0"/>
              <a:t> en un período de tiempo. </a:t>
            </a:r>
          </a:p>
          <a:p>
            <a:r>
              <a:rPr lang="es-AR" dirty="0"/>
              <a:t>Útil en seguimiento para decidir necesidad de biopsia o vigilancia activa</a:t>
            </a:r>
          </a:p>
        </p:txBody>
      </p:sp>
      <p:sp>
        <p:nvSpPr>
          <p:cNvPr id="32" name="Rectángulo 31">
            <a:extLst>
              <a:ext uri="{FF2B5EF4-FFF2-40B4-BE49-F238E27FC236}">
                <a16:creationId xmlns:a16="http://schemas.microsoft.com/office/drawing/2014/main" id="{A0503293-E8A9-4C92-92D6-8F983AC5F708}"/>
              </a:ext>
            </a:extLst>
          </p:cNvPr>
          <p:cNvSpPr/>
          <p:nvPr/>
        </p:nvSpPr>
        <p:spPr>
          <a:xfrm>
            <a:off x="3294198" y="4449897"/>
            <a:ext cx="6096000" cy="646331"/>
          </a:xfrm>
          <a:prstGeom prst="rect">
            <a:avLst/>
          </a:prstGeom>
          <a:solidFill>
            <a:srgbClr val="9999FF"/>
          </a:solidFill>
        </p:spPr>
        <p:txBody>
          <a:bodyPr>
            <a:spAutoFit/>
          </a:bodyPr>
          <a:lstStyle/>
          <a:p>
            <a:r>
              <a:rPr lang="es-ES" dirty="0"/>
              <a:t>&gt;0.75 ng/ml/año → sugiere mayor riesgo de </a:t>
            </a:r>
            <a:r>
              <a:rPr lang="es-ES" dirty="0" err="1"/>
              <a:t>CaP</a:t>
            </a:r>
            <a:endParaRPr lang="es-ES" dirty="0"/>
          </a:p>
          <a:p>
            <a:r>
              <a:rPr lang="es-ES" dirty="0"/>
              <a:t>Se deben tener al menos tres mediciones en ≥18 meses</a:t>
            </a:r>
            <a:endParaRPr lang="es-AR" dirty="0"/>
          </a:p>
        </p:txBody>
      </p:sp>
      <p:sp>
        <p:nvSpPr>
          <p:cNvPr id="33" name="Rectángulo 32">
            <a:extLst>
              <a:ext uri="{FF2B5EF4-FFF2-40B4-BE49-F238E27FC236}">
                <a16:creationId xmlns:a16="http://schemas.microsoft.com/office/drawing/2014/main" id="{59391AFC-1C36-45F4-BAC5-5A91B0A22D85}"/>
              </a:ext>
            </a:extLst>
          </p:cNvPr>
          <p:cNvSpPr/>
          <p:nvPr/>
        </p:nvSpPr>
        <p:spPr>
          <a:xfrm>
            <a:off x="202095" y="5298904"/>
            <a:ext cx="3163302" cy="369332"/>
          </a:xfrm>
          <a:prstGeom prst="rect">
            <a:avLst/>
          </a:prstGeom>
          <a:solidFill>
            <a:srgbClr val="00B0F0"/>
          </a:solidFill>
          <a:ln>
            <a:solidFill>
              <a:srgbClr val="00B0F0"/>
            </a:solidFill>
          </a:ln>
          <a:scene3d>
            <a:camera prst="orthographicFront"/>
            <a:lightRig rig="threePt" dir="t"/>
          </a:scene3d>
          <a:sp3d>
            <a:bevelT/>
          </a:sp3d>
        </p:spPr>
        <p:txBody>
          <a:bodyPr wrap="none">
            <a:spAutoFit/>
          </a:bodyPr>
          <a:lstStyle/>
          <a:p>
            <a:r>
              <a:rPr lang="es-ES" dirty="0"/>
              <a:t>Tiempo de duplicación (PSA DT)</a:t>
            </a:r>
            <a:endParaRPr lang="es-AR" dirty="0"/>
          </a:p>
        </p:txBody>
      </p:sp>
      <p:sp>
        <p:nvSpPr>
          <p:cNvPr id="34" name="Rectángulo 33">
            <a:extLst>
              <a:ext uri="{FF2B5EF4-FFF2-40B4-BE49-F238E27FC236}">
                <a16:creationId xmlns:a16="http://schemas.microsoft.com/office/drawing/2014/main" id="{01A9B585-C7B0-4C14-AE38-2286E2691363}"/>
              </a:ext>
            </a:extLst>
          </p:cNvPr>
          <p:cNvSpPr/>
          <p:nvPr/>
        </p:nvSpPr>
        <p:spPr>
          <a:xfrm>
            <a:off x="3365396" y="5306899"/>
            <a:ext cx="8624508" cy="646331"/>
          </a:xfrm>
          <a:prstGeom prst="rect">
            <a:avLst/>
          </a:prstGeom>
        </p:spPr>
        <p:txBody>
          <a:bodyPr wrap="square">
            <a:spAutoFit/>
          </a:bodyPr>
          <a:lstStyle/>
          <a:p>
            <a:r>
              <a:rPr lang="es-ES" dirty="0"/>
              <a:t>Mide cuánto tiempo demora en </a:t>
            </a:r>
            <a:r>
              <a:rPr lang="es-ES" b="1" dirty="0"/>
              <a:t>duplicarse</a:t>
            </a:r>
            <a:r>
              <a:rPr lang="es-ES" dirty="0"/>
              <a:t> el valor del PSA. </a:t>
            </a:r>
            <a:r>
              <a:rPr lang="es-AR" dirty="0"/>
              <a:t>Fundamental para tomar decisiones terapéuticas en </a:t>
            </a:r>
            <a:r>
              <a:rPr lang="es-AR" b="1" dirty="0"/>
              <a:t>recurrencias bioquímicas</a:t>
            </a:r>
            <a:r>
              <a:rPr lang="es-AR" dirty="0"/>
              <a:t> </a:t>
            </a:r>
            <a:r>
              <a:rPr lang="es-AR" dirty="0" err="1"/>
              <a:t>post-cirugía</a:t>
            </a:r>
            <a:r>
              <a:rPr lang="es-AR" dirty="0"/>
              <a:t> o radioterapia.</a:t>
            </a:r>
          </a:p>
        </p:txBody>
      </p:sp>
      <p:sp>
        <p:nvSpPr>
          <p:cNvPr id="35" name="Rectángulo 34">
            <a:extLst>
              <a:ext uri="{FF2B5EF4-FFF2-40B4-BE49-F238E27FC236}">
                <a16:creationId xmlns:a16="http://schemas.microsoft.com/office/drawing/2014/main" id="{005AC28F-FF53-4129-B7E7-5FB1FA6C0389}"/>
              </a:ext>
            </a:extLst>
          </p:cNvPr>
          <p:cNvSpPr/>
          <p:nvPr/>
        </p:nvSpPr>
        <p:spPr>
          <a:xfrm>
            <a:off x="3307089" y="5909791"/>
            <a:ext cx="6096000" cy="646331"/>
          </a:xfrm>
          <a:prstGeom prst="rect">
            <a:avLst/>
          </a:prstGeom>
          <a:solidFill>
            <a:srgbClr val="9999FF"/>
          </a:solidFill>
        </p:spPr>
        <p:txBody>
          <a:bodyPr>
            <a:spAutoFit/>
          </a:bodyPr>
          <a:lstStyle/>
          <a:p>
            <a:r>
              <a:rPr lang="es-ES" b="1" dirty="0"/>
              <a:t>&lt;3 meses</a:t>
            </a:r>
            <a:r>
              <a:rPr lang="es-ES" dirty="0"/>
              <a:t> → cáncer </a:t>
            </a:r>
            <a:r>
              <a:rPr lang="es-ES" b="1" dirty="0"/>
              <a:t>muy agresivo</a:t>
            </a:r>
            <a:endParaRPr lang="es-ES" dirty="0"/>
          </a:p>
          <a:p>
            <a:r>
              <a:rPr lang="es-ES" b="1" dirty="0"/>
              <a:t>&gt;10 meses</a:t>
            </a:r>
            <a:r>
              <a:rPr lang="es-ES" dirty="0"/>
              <a:t> → crecimiento lento, posible manejo conservador</a:t>
            </a:r>
          </a:p>
        </p:txBody>
      </p:sp>
      <p:sp>
        <p:nvSpPr>
          <p:cNvPr id="45" name="Flecha: doblada 44">
            <a:extLst>
              <a:ext uri="{FF2B5EF4-FFF2-40B4-BE49-F238E27FC236}">
                <a16:creationId xmlns:a16="http://schemas.microsoft.com/office/drawing/2014/main" id="{BB3B7417-052F-4E1C-A6FE-647CE1700682}"/>
              </a:ext>
            </a:extLst>
          </p:cNvPr>
          <p:cNvSpPr/>
          <p:nvPr/>
        </p:nvSpPr>
        <p:spPr>
          <a:xfrm flipV="1">
            <a:off x="1561710" y="1559384"/>
            <a:ext cx="1699609" cy="839106"/>
          </a:xfrm>
          <a:prstGeom prst="bentArrow">
            <a:avLst>
              <a:gd name="adj1" fmla="val 30947"/>
              <a:gd name="adj2" fmla="val 41056"/>
              <a:gd name="adj3" fmla="val 28568"/>
              <a:gd name="adj4" fmla="val 5507"/>
            </a:avLst>
          </a:prstGeom>
          <a:solidFill>
            <a:srgbClr val="9999FF"/>
          </a:solidFill>
          <a:ln>
            <a:solidFill>
              <a:srgbClr val="99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chemeClr val="tx1"/>
              </a:solidFill>
            </a:endParaRPr>
          </a:p>
        </p:txBody>
      </p:sp>
      <p:sp>
        <p:nvSpPr>
          <p:cNvPr id="46" name="Flecha: doblada 45">
            <a:extLst>
              <a:ext uri="{FF2B5EF4-FFF2-40B4-BE49-F238E27FC236}">
                <a16:creationId xmlns:a16="http://schemas.microsoft.com/office/drawing/2014/main" id="{DD09E7DA-1DCC-4369-AF54-870D4F2BFBC4}"/>
              </a:ext>
            </a:extLst>
          </p:cNvPr>
          <p:cNvSpPr/>
          <p:nvPr/>
        </p:nvSpPr>
        <p:spPr>
          <a:xfrm flipV="1">
            <a:off x="1594589" y="2824903"/>
            <a:ext cx="1699609" cy="839106"/>
          </a:xfrm>
          <a:prstGeom prst="bentArrow">
            <a:avLst>
              <a:gd name="adj1" fmla="val 30947"/>
              <a:gd name="adj2" fmla="val 41056"/>
              <a:gd name="adj3" fmla="val 28568"/>
              <a:gd name="adj4" fmla="val 5507"/>
            </a:avLst>
          </a:prstGeom>
          <a:solidFill>
            <a:srgbClr val="9999FF"/>
          </a:solidFill>
          <a:ln>
            <a:solidFill>
              <a:srgbClr val="99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chemeClr val="tx1"/>
              </a:solidFill>
            </a:endParaRPr>
          </a:p>
        </p:txBody>
      </p:sp>
      <p:sp>
        <p:nvSpPr>
          <p:cNvPr id="47" name="Flecha: doblada 46">
            <a:extLst>
              <a:ext uri="{FF2B5EF4-FFF2-40B4-BE49-F238E27FC236}">
                <a16:creationId xmlns:a16="http://schemas.microsoft.com/office/drawing/2014/main" id="{A00DFE15-E988-4824-B469-72E848B85B9B}"/>
              </a:ext>
            </a:extLst>
          </p:cNvPr>
          <p:cNvSpPr/>
          <p:nvPr/>
        </p:nvSpPr>
        <p:spPr>
          <a:xfrm flipV="1">
            <a:off x="1594588" y="4275512"/>
            <a:ext cx="1699609" cy="839106"/>
          </a:xfrm>
          <a:prstGeom prst="bentArrow">
            <a:avLst>
              <a:gd name="adj1" fmla="val 30947"/>
              <a:gd name="adj2" fmla="val 41056"/>
              <a:gd name="adj3" fmla="val 28568"/>
              <a:gd name="adj4" fmla="val 5507"/>
            </a:avLst>
          </a:prstGeom>
          <a:solidFill>
            <a:srgbClr val="9999FF"/>
          </a:solidFill>
          <a:ln>
            <a:solidFill>
              <a:srgbClr val="99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chemeClr val="tx1"/>
              </a:solidFill>
            </a:endParaRPr>
          </a:p>
        </p:txBody>
      </p:sp>
      <p:sp>
        <p:nvSpPr>
          <p:cNvPr id="49" name="Flecha: doblada 48">
            <a:extLst>
              <a:ext uri="{FF2B5EF4-FFF2-40B4-BE49-F238E27FC236}">
                <a16:creationId xmlns:a16="http://schemas.microsoft.com/office/drawing/2014/main" id="{171B466E-7DAA-44C0-93B8-436C954ACE3C}"/>
              </a:ext>
            </a:extLst>
          </p:cNvPr>
          <p:cNvSpPr/>
          <p:nvPr/>
        </p:nvSpPr>
        <p:spPr>
          <a:xfrm flipV="1">
            <a:off x="1607480" y="5717016"/>
            <a:ext cx="1699609" cy="839106"/>
          </a:xfrm>
          <a:prstGeom prst="bentArrow">
            <a:avLst>
              <a:gd name="adj1" fmla="val 30947"/>
              <a:gd name="adj2" fmla="val 41056"/>
              <a:gd name="adj3" fmla="val 28568"/>
              <a:gd name="adj4" fmla="val 5507"/>
            </a:avLst>
          </a:prstGeom>
          <a:solidFill>
            <a:srgbClr val="9999FF"/>
          </a:solidFill>
          <a:ln>
            <a:solidFill>
              <a:srgbClr val="99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chemeClr val="tx1"/>
              </a:solidFill>
            </a:endParaRPr>
          </a:p>
        </p:txBody>
      </p:sp>
    </p:spTree>
    <p:extLst>
      <p:ext uri="{BB962C8B-B14F-4D97-AF65-F5344CB8AC3E}">
        <p14:creationId xmlns:p14="http://schemas.microsoft.com/office/powerpoint/2010/main" val="887804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ágenes de Cinta Cancer - Descarga gratuita en Freepik">
            <a:extLst>
              <a:ext uri="{FF2B5EF4-FFF2-40B4-BE49-F238E27FC236}">
                <a16:creationId xmlns:a16="http://schemas.microsoft.com/office/drawing/2014/main" id="{D3162839-0469-46D9-8314-4086EBBFE777}"/>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ED1161C7-D6EE-425D-8CEF-7CE9579644CE}"/>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7" name="Flecha: pentágono 6">
            <a:extLst>
              <a:ext uri="{FF2B5EF4-FFF2-40B4-BE49-F238E27FC236}">
                <a16:creationId xmlns:a16="http://schemas.microsoft.com/office/drawing/2014/main" id="{D549A22A-9095-43FD-B044-DBEEA403556E}"/>
              </a:ext>
            </a:extLst>
          </p:cNvPr>
          <p:cNvSpPr/>
          <p:nvPr/>
        </p:nvSpPr>
        <p:spPr>
          <a:xfrm>
            <a:off x="0" y="553449"/>
            <a:ext cx="3405809" cy="919663"/>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effectLst>
                  <a:outerShdw blurRad="38100" dist="38100" dir="2700000" algn="tl">
                    <a:srgbClr val="000000">
                      <a:alpha val="43137"/>
                    </a:srgbClr>
                  </a:outerShdw>
                </a:effectLst>
              </a:rPr>
              <a:t>CALCULADORES DE CINÉTICA DEL PSA</a:t>
            </a:r>
          </a:p>
        </p:txBody>
      </p:sp>
      <p:sp>
        <p:nvSpPr>
          <p:cNvPr id="9" name="Rectángulo 8">
            <a:extLst>
              <a:ext uri="{FF2B5EF4-FFF2-40B4-BE49-F238E27FC236}">
                <a16:creationId xmlns:a16="http://schemas.microsoft.com/office/drawing/2014/main" id="{5F906CEB-0E67-4B6A-8B47-59C963FB3930}"/>
              </a:ext>
            </a:extLst>
          </p:cNvPr>
          <p:cNvSpPr/>
          <p:nvPr/>
        </p:nvSpPr>
        <p:spPr>
          <a:xfrm>
            <a:off x="943243" y="1741797"/>
            <a:ext cx="2727157" cy="369332"/>
          </a:xfrm>
          <a:prstGeom prst="rect">
            <a:avLst/>
          </a:prstGeom>
          <a:solidFill>
            <a:schemeClr val="bg1"/>
          </a:solidFill>
          <a:ln>
            <a:solidFill>
              <a:schemeClr val="accent1"/>
            </a:solidFill>
          </a:ln>
        </p:spPr>
        <p:txBody>
          <a:bodyPr wrap="none">
            <a:spAutoFit/>
          </a:bodyPr>
          <a:lstStyle/>
          <a:p>
            <a:r>
              <a:rPr lang="es-AR" b="1" dirty="0">
                <a:solidFill>
                  <a:srgbClr val="0070C0"/>
                </a:solidFill>
              </a:rPr>
              <a:t>https://psadt.sau-net.org/</a:t>
            </a:r>
          </a:p>
        </p:txBody>
      </p:sp>
      <p:sp>
        <p:nvSpPr>
          <p:cNvPr id="10" name="Rectángulo 9">
            <a:extLst>
              <a:ext uri="{FF2B5EF4-FFF2-40B4-BE49-F238E27FC236}">
                <a16:creationId xmlns:a16="http://schemas.microsoft.com/office/drawing/2014/main" id="{5A1DB061-90FB-4FD1-B77C-50689EB3138C}"/>
              </a:ext>
            </a:extLst>
          </p:cNvPr>
          <p:cNvSpPr/>
          <p:nvPr/>
        </p:nvSpPr>
        <p:spPr>
          <a:xfrm>
            <a:off x="943243" y="2725635"/>
            <a:ext cx="6183552" cy="369332"/>
          </a:xfrm>
          <a:prstGeom prst="rect">
            <a:avLst/>
          </a:prstGeom>
          <a:solidFill>
            <a:schemeClr val="bg1"/>
          </a:solidFill>
          <a:ln>
            <a:solidFill>
              <a:schemeClr val="accent1"/>
            </a:solidFill>
          </a:ln>
        </p:spPr>
        <p:txBody>
          <a:bodyPr wrap="none">
            <a:spAutoFit/>
          </a:bodyPr>
          <a:lstStyle/>
          <a:p>
            <a:r>
              <a:rPr lang="es-AR" b="1" dirty="0">
                <a:solidFill>
                  <a:srgbClr val="0070C0"/>
                </a:solidFill>
              </a:rPr>
              <a:t>https://nomograms.mskcc.org/prostate/psadoublingtime.aspx</a:t>
            </a:r>
          </a:p>
        </p:txBody>
      </p:sp>
      <p:sp>
        <p:nvSpPr>
          <p:cNvPr id="11" name="Rectángulo 10">
            <a:extLst>
              <a:ext uri="{FF2B5EF4-FFF2-40B4-BE49-F238E27FC236}">
                <a16:creationId xmlns:a16="http://schemas.microsoft.com/office/drawing/2014/main" id="{7342E889-CBE1-4EB7-AA60-28FCB03987B8}"/>
              </a:ext>
            </a:extLst>
          </p:cNvPr>
          <p:cNvSpPr/>
          <p:nvPr/>
        </p:nvSpPr>
        <p:spPr>
          <a:xfrm>
            <a:off x="943243" y="3763034"/>
            <a:ext cx="9724757" cy="369332"/>
          </a:xfrm>
          <a:prstGeom prst="rect">
            <a:avLst/>
          </a:prstGeom>
          <a:solidFill>
            <a:schemeClr val="bg1"/>
          </a:solidFill>
          <a:ln>
            <a:solidFill>
              <a:schemeClr val="accent1"/>
            </a:solidFill>
          </a:ln>
        </p:spPr>
        <p:txBody>
          <a:bodyPr wrap="square">
            <a:spAutoFit/>
          </a:bodyPr>
          <a:lstStyle/>
          <a:p>
            <a:r>
              <a:rPr lang="es-AR" b="1" dirty="0">
                <a:solidFill>
                  <a:srgbClr val="0070C0"/>
                </a:solidFill>
              </a:rPr>
              <a:t>https://www.mdcalc.com/calc/10198/psa-doubling-time-psadt-calculator?utm_source=chatgpt.com</a:t>
            </a:r>
          </a:p>
        </p:txBody>
      </p:sp>
      <p:pic>
        <p:nvPicPr>
          <p:cNvPr id="3074" name="Picture 2" descr="Descarga Vector De Iconos De Tecnología De Red">
            <a:extLst>
              <a:ext uri="{FF2B5EF4-FFF2-40B4-BE49-F238E27FC236}">
                <a16:creationId xmlns:a16="http://schemas.microsoft.com/office/drawing/2014/main" id="{1E388578-D80B-4E32-8E70-AC546309F71A}"/>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895" b="98684" l="9955" r="89593">
                        <a14:foregroundMark x1="54751" y1="28947" x2="54751" y2="28947"/>
                        <a14:foregroundMark x1="48869" y1="8333" x2="48869" y2="8333"/>
                        <a14:foregroundMark x1="19457" y1="71053" x2="19457" y2="71053"/>
                        <a14:foregroundMark x1="45249" y1="92982" x2="53846" y2="94298"/>
                        <a14:foregroundMark x1="48416" y1="72807" x2="53846" y2="72368"/>
                        <a14:foregroundMark x1="53846" y1="41228" x2="65158" y2="44737"/>
                        <a14:foregroundMark x1="53846" y1="22368" x2="74208" y2="29825"/>
                        <a14:foregroundMark x1="46606" y1="98684" x2="51584" y2="98684"/>
                        <a14:foregroundMark x1="23077" y1="61842" x2="47511" y2="61842"/>
                        <a14:foregroundMark x1="47511" y1="61842" x2="56109" y2="61404"/>
                        <a14:foregroundMark x1="27149" y1="72368" x2="61538" y2="72807"/>
                        <a14:foregroundMark x1="57919" y1="79825" x2="66063" y2="85088"/>
                        <a14:foregroundMark x1="64706" y1="67544" x2="77828" y2="75877"/>
                        <a14:foregroundMark x1="62443" y1="53947" x2="85068" y2="60965"/>
                        <a14:foregroundMark x1="85068" y1="60965" x2="85068" y2="60965"/>
                        <a14:foregroundMark x1="70588" y1="64035" x2="83710" y2="65789"/>
                        <a14:foregroundMark x1="67873" y1="40789" x2="84163" y2="47368"/>
                        <a14:foregroundMark x1="41629" y1="25877" x2="71041" y2="41667"/>
                        <a14:foregroundMark x1="33937" y1="35965" x2="68326" y2="53947"/>
                        <a14:foregroundMark x1="23077" y1="32018" x2="40271" y2="30702"/>
                        <a14:foregroundMark x1="27602" y1="44737" x2="54751" y2="50000"/>
                        <a14:foregroundMark x1="18100" y1="69737" x2="37557" y2="69737"/>
                        <a14:foregroundMark x1="18100" y1="61842" x2="25792" y2="64035"/>
                        <a14:foregroundMark x1="19457" y1="70614" x2="30317" y2="75877"/>
                        <a14:foregroundMark x1="67421" y1="22807" x2="75566" y2="34649"/>
                        <a14:foregroundMark x1="21719" y1="35088" x2="19005" y2="56579"/>
                        <a14:foregroundMark x1="19005" y1="36842" x2="13575" y2="57895"/>
                        <a14:foregroundMark x1="77828" y1="72368" x2="82353" y2="66228"/>
                        <a14:foregroundMark x1="66516" y1="83333" x2="76923" y2="75877"/>
                        <a14:foregroundMark x1="19457" y1="72368" x2="30769" y2="78070"/>
                        <a14:foregroundMark x1="16742" y1="64912" x2="16742" y2="72368"/>
                        <a14:foregroundMark x1="76923" y1="36842" x2="82353" y2="44737"/>
                      </a14:backgroundRemoval>
                    </a14:imgEffect>
                  </a14:imgLayer>
                </a14:imgProps>
              </a:ext>
              <a:ext uri="{28A0092B-C50C-407E-A947-70E740481C1C}">
                <a14:useLocalDpi xmlns:a14="http://schemas.microsoft.com/office/drawing/2010/main" val="0"/>
              </a:ext>
            </a:extLst>
          </a:blip>
          <a:srcRect/>
          <a:stretch>
            <a:fillRect/>
          </a:stretch>
        </p:blipFill>
        <p:spPr bwMode="auto">
          <a:xfrm>
            <a:off x="10086975" y="4669735"/>
            <a:ext cx="2105025" cy="21717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630117C6-26A6-429B-A604-735F9C7416F6}"/>
              </a:ext>
            </a:extLst>
          </p:cNvPr>
          <p:cNvPicPr>
            <a:picLocks noChangeAspect="1"/>
          </p:cNvPicPr>
          <p:nvPr/>
        </p:nvPicPr>
        <p:blipFill>
          <a:blip r:embed="rId6"/>
          <a:stretch>
            <a:fillRect/>
          </a:stretch>
        </p:blipFill>
        <p:spPr>
          <a:xfrm>
            <a:off x="202095" y="4669735"/>
            <a:ext cx="2143125" cy="2143125"/>
          </a:xfrm>
          <a:prstGeom prst="rect">
            <a:avLst/>
          </a:prstGeom>
        </p:spPr>
      </p:pic>
      <p:pic>
        <p:nvPicPr>
          <p:cNvPr id="3" name="Imagen 2">
            <a:extLst>
              <a:ext uri="{FF2B5EF4-FFF2-40B4-BE49-F238E27FC236}">
                <a16:creationId xmlns:a16="http://schemas.microsoft.com/office/drawing/2014/main" id="{72249AD8-B854-4752-A410-D05E3C074A7F}"/>
              </a:ext>
            </a:extLst>
          </p:cNvPr>
          <p:cNvPicPr>
            <a:picLocks noChangeAspect="1"/>
          </p:cNvPicPr>
          <p:nvPr/>
        </p:nvPicPr>
        <p:blipFill>
          <a:blip r:embed="rId7"/>
          <a:stretch>
            <a:fillRect/>
          </a:stretch>
        </p:blipFill>
        <p:spPr>
          <a:xfrm>
            <a:off x="9105632" y="14397"/>
            <a:ext cx="2682177" cy="2682177"/>
          </a:xfrm>
          <a:prstGeom prst="rect">
            <a:avLst/>
          </a:prstGeom>
        </p:spPr>
      </p:pic>
      <p:pic>
        <p:nvPicPr>
          <p:cNvPr id="4" name="Imagen 3">
            <a:extLst>
              <a:ext uri="{FF2B5EF4-FFF2-40B4-BE49-F238E27FC236}">
                <a16:creationId xmlns:a16="http://schemas.microsoft.com/office/drawing/2014/main" id="{C0D6E9C3-ED3A-4A4F-8A60-92A240BDEAE2}"/>
              </a:ext>
            </a:extLst>
          </p:cNvPr>
          <p:cNvPicPr>
            <a:picLocks noChangeAspect="1"/>
          </p:cNvPicPr>
          <p:nvPr/>
        </p:nvPicPr>
        <p:blipFill>
          <a:blip r:embed="rId8"/>
          <a:stretch>
            <a:fillRect/>
          </a:stretch>
        </p:blipFill>
        <p:spPr>
          <a:xfrm>
            <a:off x="5321216" y="784259"/>
            <a:ext cx="1066800" cy="1071562"/>
          </a:xfrm>
          <a:prstGeom prst="rect">
            <a:avLst/>
          </a:prstGeom>
        </p:spPr>
      </p:pic>
    </p:spTree>
    <p:extLst>
      <p:ext uri="{BB962C8B-B14F-4D97-AF65-F5344CB8AC3E}">
        <p14:creationId xmlns:p14="http://schemas.microsoft.com/office/powerpoint/2010/main" val="3613520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BEA52D55-398D-4FFE-87E6-9EEAAAA1C1EF}"/>
              </a:ext>
            </a:extLst>
          </p:cNvPr>
          <p:cNvPicPr>
            <a:picLocks noChangeAspect="1"/>
          </p:cNvPicPr>
          <p:nvPr/>
        </p:nvPicPr>
        <p:blipFill>
          <a:blip r:embed="rId2"/>
          <a:stretch>
            <a:fillRect/>
          </a:stretch>
        </p:blipFill>
        <p:spPr>
          <a:xfrm>
            <a:off x="9819187" y="3811821"/>
            <a:ext cx="2143125" cy="2143125"/>
          </a:xfrm>
          <a:prstGeom prst="rect">
            <a:avLst/>
          </a:prstGeom>
        </p:spPr>
      </p:pic>
      <p:pic>
        <p:nvPicPr>
          <p:cNvPr id="2" name="Picture 2" descr="Imágenes de Cinta Cancer - Descarga gratuita en Freepik">
            <a:extLst>
              <a:ext uri="{FF2B5EF4-FFF2-40B4-BE49-F238E27FC236}">
                <a16:creationId xmlns:a16="http://schemas.microsoft.com/office/drawing/2014/main" id="{D3162839-0469-46D9-8314-4086EBBFE777}"/>
              </a:ext>
            </a:extLst>
          </p:cNvPr>
          <p:cNvPicPr>
            <a:picLocks noChangeAspect="1" noChangeArrowheads="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0000" b="90000" l="10000" r="90000">
                        <a14:backgroundMark x1="14595" y1="8108" x2="18649" y2="79595"/>
                        <a14:backgroundMark x1="34189" y1="6351" x2="77432" y2="12162"/>
                        <a14:backgroundMark x1="77432" y1="12162" x2="82432" y2="17432"/>
                        <a14:backgroundMark x1="82432" y1="17432" x2="88378" y2="33514"/>
                        <a14:backgroundMark x1="88378" y1="33514" x2="87432" y2="88919"/>
                        <a14:backgroundMark x1="87432" y1="88919" x2="82838" y2="94459"/>
                        <a14:backgroundMark x1="82838" y1="94459" x2="57568" y2="96216"/>
                        <a14:backgroundMark x1="57568" y1="96216" x2="51757" y2="91622"/>
                        <a14:backgroundMark x1="51757" y1="91622" x2="49595" y2="83919"/>
                        <a14:backgroundMark x1="50541" y1="42162" x2="47838" y2="27432"/>
                        <a14:backgroundMark x1="47838" y1="27432" x2="52838"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0"/>
            <a:ext cx="404191" cy="404191"/>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ED1161C7-D6EE-425D-8CEF-7CE9579644CE}"/>
              </a:ext>
            </a:extLst>
          </p:cNvPr>
          <p:cNvSpPr txBox="1"/>
          <p:nvPr/>
        </p:nvSpPr>
        <p:spPr>
          <a:xfrm>
            <a:off x="404191" y="34859"/>
            <a:ext cx="4798108"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latin typeface="Segoe Script" panose="030B0504020000000003" pitchFamily="66" charset="0"/>
              </a:rPr>
              <a:t>PSA – Antígeno Prostático Específico</a:t>
            </a:r>
            <a:endParaRPr lang="es-AR" b="1" dirty="0">
              <a:effectLst>
                <a:outerShdw blurRad="38100" dist="38100" dir="2700000" algn="tl">
                  <a:srgbClr val="000000">
                    <a:alpha val="43137"/>
                  </a:srgbClr>
                </a:outerShdw>
              </a:effectLst>
              <a:latin typeface="Segoe Script" panose="030B0504020000000003" pitchFamily="66" charset="0"/>
            </a:endParaRPr>
          </a:p>
        </p:txBody>
      </p:sp>
      <p:sp>
        <p:nvSpPr>
          <p:cNvPr id="7" name="Flecha: pentágono 6">
            <a:extLst>
              <a:ext uri="{FF2B5EF4-FFF2-40B4-BE49-F238E27FC236}">
                <a16:creationId xmlns:a16="http://schemas.microsoft.com/office/drawing/2014/main" id="{D549A22A-9095-43FD-B044-DBEEA403556E}"/>
              </a:ext>
            </a:extLst>
          </p:cNvPr>
          <p:cNvSpPr/>
          <p:nvPr/>
        </p:nvSpPr>
        <p:spPr>
          <a:xfrm>
            <a:off x="0" y="580901"/>
            <a:ext cx="3405809" cy="744316"/>
          </a:xfrm>
          <a:prstGeom prst="homePlat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effectLst>
                  <a:outerShdw blurRad="38100" dist="38100" dir="2700000" algn="tl">
                    <a:srgbClr val="000000">
                      <a:alpha val="43137"/>
                    </a:srgbClr>
                  </a:outerShdw>
                </a:effectLst>
              </a:rPr>
              <a:t>Nuevos biomarcadores</a:t>
            </a:r>
          </a:p>
        </p:txBody>
      </p:sp>
      <p:sp>
        <p:nvSpPr>
          <p:cNvPr id="8" name="Rectángulo 7">
            <a:extLst>
              <a:ext uri="{FF2B5EF4-FFF2-40B4-BE49-F238E27FC236}">
                <a16:creationId xmlns:a16="http://schemas.microsoft.com/office/drawing/2014/main" id="{1E8D2DBF-2BA6-4773-9700-8DE079EAB381}"/>
              </a:ext>
            </a:extLst>
          </p:cNvPr>
          <p:cNvSpPr/>
          <p:nvPr/>
        </p:nvSpPr>
        <p:spPr>
          <a:xfrm>
            <a:off x="2087922" y="5344993"/>
            <a:ext cx="9660731" cy="1169551"/>
          </a:xfrm>
          <a:prstGeom prst="rect">
            <a:avLst/>
          </a:prstGeom>
        </p:spPr>
        <p:txBody>
          <a:bodyPr wrap="square">
            <a:spAutoFit/>
          </a:bodyPr>
          <a:lstStyle/>
          <a:p>
            <a:r>
              <a:rPr lang="es-ES" sz="1400" dirty="0"/>
              <a:t>Paneles pronósticos </a:t>
            </a:r>
            <a:r>
              <a:rPr lang="es-ES" sz="1400" dirty="0" err="1"/>
              <a:t>multigenómicos</a:t>
            </a:r>
            <a:r>
              <a:rPr lang="es-ES" sz="1400" dirty="0"/>
              <a:t>. Evalúan </a:t>
            </a:r>
            <a:r>
              <a:rPr lang="es-ES" sz="1400" b="1" dirty="0"/>
              <a:t>la expresión de múltiples genes del tumor</a:t>
            </a:r>
            <a:r>
              <a:rPr lang="es-ES" sz="1400" dirty="0"/>
              <a:t> para predecir:</a:t>
            </a:r>
          </a:p>
          <a:p>
            <a:pPr marL="742950" lvl="1" indent="-285750">
              <a:buFont typeface="Arial" panose="020B0604020202020204" pitchFamily="34" charset="0"/>
              <a:buChar char="•"/>
            </a:pPr>
            <a:r>
              <a:rPr lang="es-ES" sz="1400" dirty="0"/>
              <a:t>Riesgo de progresión o metástasis.</a:t>
            </a:r>
          </a:p>
          <a:p>
            <a:pPr marL="742950" lvl="1" indent="-285750">
              <a:buFont typeface="Arial" panose="020B0604020202020204" pitchFamily="34" charset="0"/>
              <a:buChar char="•"/>
            </a:pPr>
            <a:r>
              <a:rPr lang="es-ES" sz="1400" dirty="0"/>
              <a:t>Beneficio de tratamiento vs vigilancia activa.</a:t>
            </a:r>
          </a:p>
          <a:p>
            <a:r>
              <a:rPr lang="es-ES" sz="1400" dirty="0"/>
              <a:t>Ejemplos: </a:t>
            </a:r>
            <a:r>
              <a:rPr lang="es-ES" sz="1400" b="1" dirty="0" err="1"/>
              <a:t>Decipher</a:t>
            </a:r>
            <a:r>
              <a:rPr lang="es-ES" sz="1400" b="1" dirty="0"/>
              <a:t>®, </a:t>
            </a:r>
            <a:r>
              <a:rPr lang="es-ES" sz="1400" b="1" dirty="0" err="1"/>
              <a:t>Oncotype</a:t>
            </a:r>
            <a:r>
              <a:rPr lang="es-ES" sz="1400" b="1" dirty="0"/>
              <a:t> </a:t>
            </a:r>
            <a:r>
              <a:rPr lang="es-ES" sz="1400" b="1" dirty="0" err="1"/>
              <a:t>Dx</a:t>
            </a:r>
            <a:r>
              <a:rPr lang="es-ES" sz="1400" b="1" dirty="0"/>
              <a:t>®, </a:t>
            </a:r>
            <a:r>
              <a:rPr lang="es-ES" sz="1400" b="1" dirty="0" err="1"/>
              <a:t>Prolaris</a:t>
            </a:r>
            <a:r>
              <a:rPr lang="es-ES" sz="1400" b="1" dirty="0"/>
              <a:t>®</a:t>
            </a:r>
            <a:r>
              <a:rPr lang="es-ES" sz="1400" dirty="0"/>
              <a:t>.</a:t>
            </a:r>
          </a:p>
          <a:p>
            <a:r>
              <a:rPr lang="es-ES" sz="1400" dirty="0"/>
              <a:t>Aunque no están disponibles en la mayoría de los centros en Argentina, </a:t>
            </a:r>
            <a:r>
              <a:rPr lang="es-ES" sz="1400" b="1" dirty="0"/>
              <a:t>representan el futuro del abordaje personalizado del </a:t>
            </a:r>
            <a:r>
              <a:rPr lang="es-ES" sz="1400" b="1" dirty="0" err="1"/>
              <a:t>CaP</a:t>
            </a:r>
            <a:r>
              <a:rPr lang="es-ES" sz="1400" dirty="0" err="1"/>
              <a:t>.</a:t>
            </a:r>
            <a:endParaRPr lang="es-ES" sz="1400" dirty="0"/>
          </a:p>
        </p:txBody>
      </p:sp>
      <p:pic>
        <p:nvPicPr>
          <p:cNvPr id="11" name="Imagen 10">
            <a:extLst>
              <a:ext uri="{FF2B5EF4-FFF2-40B4-BE49-F238E27FC236}">
                <a16:creationId xmlns:a16="http://schemas.microsoft.com/office/drawing/2014/main" id="{2C1F5943-8F82-47F0-B384-889DD80D0296}"/>
              </a:ext>
            </a:extLst>
          </p:cNvPr>
          <p:cNvPicPr>
            <a:picLocks noChangeAspect="1"/>
          </p:cNvPicPr>
          <p:nvPr/>
        </p:nvPicPr>
        <p:blipFill>
          <a:blip r:embed="rId5"/>
          <a:stretch>
            <a:fillRect/>
          </a:stretch>
        </p:blipFill>
        <p:spPr>
          <a:xfrm>
            <a:off x="11096236" y="247192"/>
            <a:ext cx="866076" cy="866076"/>
          </a:xfrm>
          <a:prstGeom prst="rect">
            <a:avLst/>
          </a:prstGeom>
        </p:spPr>
      </p:pic>
      <p:pic>
        <p:nvPicPr>
          <p:cNvPr id="14" name="Imagen 13">
            <a:extLst>
              <a:ext uri="{FF2B5EF4-FFF2-40B4-BE49-F238E27FC236}">
                <a16:creationId xmlns:a16="http://schemas.microsoft.com/office/drawing/2014/main" id="{D00CB268-2100-43B4-863C-DB778B66A928}"/>
              </a:ext>
            </a:extLst>
          </p:cNvPr>
          <p:cNvPicPr>
            <a:picLocks noChangeAspect="1"/>
          </p:cNvPicPr>
          <p:nvPr/>
        </p:nvPicPr>
        <p:blipFill rotWithShape="1">
          <a:blip r:embed="rId6"/>
          <a:srcRect l="22706" t="11817" r="16676" b="25729"/>
          <a:stretch/>
        </p:blipFill>
        <p:spPr>
          <a:xfrm>
            <a:off x="127514" y="1738436"/>
            <a:ext cx="1987341" cy="2047524"/>
          </a:xfrm>
          <a:prstGeom prst="rect">
            <a:avLst/>
          </a:prstGeom>
        </p:spPr>
      </p:pic>
      <p:sp>
        <p:nvSpPr>
          <p:cNvPr id="3" name="Rectángulo 2">
            <a:extLst>
              <a:ext uri="{FF2B5EF4-FFF2-40B4-BE49-F238E27FC236}">
                <a16:creationId xmlns:a16="http://schemas.microsoft.com/office/drawing/2014/main" id="{741A7EC6-69B2-4852-B3F1-493C59E20FFF}"/>
              </a:ext>
            </a:extLst>
          </p:cNvPr>
          <p:cNvSpPr/>
          <p:nvPr/>
        </p:nvSpPr>
        <p:spPr>
          <a:xfrm>
            <a:off x="2265913" y="1595673"/>
            <a:ext cx="2799036" cy="369332"/>
          </a:xfrm>
          <a:prstGeom prst="rect">
            <a:avLst/>
          </a:prstGeom>
          <a:solidFill>
            <a:schemeClr val="accent1">
              <a:lumMod val="60000"/>
              <a:lumOff val="40000"/>
            </a:schemeClr>
          </a:solidFill>
        </p:spPr>
        <p:txBody>
          <a:bodyPr wrap="none">
            <a:spAutoFit/>
          </a:bodyPr>
          <a:lstStyle/>
          <a:p>
            <a:r>
              <a:rPr lang="es-AR" b="1" dirty="0"/>
              <a:t>PHI – </a:t>
            </a:r>
            <a:r>
              <a:rPr lang="es-AR" b="1" dirty="0" err="1"/>
              <a:t>Prostate</a:t>
            </a:r>
            <a:r>
              <a:rPr lang="es-AR" b="1" dirty="0"/>
              <a:t> </a:t>
            </a:r>
            <a:r>
              <a:rPr lang="es-AR" b="1" dirty="0" err="1"/>
              <a:t>Health</a:t>
            </a:r>
            <a:r>
              <a:rPr lang="es-AR" b="1" dirty="0"/>
              <a:t> </a:t>
            </a:r>
            <a:r>
              <a:rPr lang="es-AR" b="1" dirty="0" err="1"/>
              <a:t>Index</a:t>
            </a:r>
            <a:endParaRPr lang="es-AR" b="1" dirty="0"/>
          </a:p>
        </p:txBody>
      </p:sp>
      <p:sp>
        <p:nvSpPr>
          <p:cNvPr id="4" name="Rectángulo 3">
            <a:extLst>
              <a:ext uri="{FF2B5EF4-FFF2-40B4-BE49-F238E27FC236}">
                <a16:creationId xmlns:a16="http://schemas.microsoft.com/office/drawing/2014/main" id="{AA8F22A2-84E5-436B-AA43-3FDA25DB99D7}"/>
              </a:ext>
            </a:extLst>
          </p:cNvPr>
          <p:cNvSpPr/>
          <p:nvPr/>
        </p:nvSpPr>
        <p:spPr>
          <a:xfrm>
            <a:off x="5202298" y="1309309"/>
            <a:ext cx="6862188" cy="954107"/>
          </a:xfrm>
          <a:prstGeom prst="rect">
            <a:avLst/>
          </a:prstGeom>
          <a:ln>
            <a:solidFill>
              <a:schemeClr val="accent1">
                <a:lumMod val="60000"/>
                <a:lumOff val="40000"/>
              </a:schemeClr>
            </a:solidFill>
          </a:ln>
        </p:spPr>
        <p:txBody>
          <a:bodyPr wrap="square">
            <a:spAutoFit/>
          </a:bodyPr>
          <a:lstStyle/>
          <a:p>
            <a:r>
              <a:rPr lang="es-AR" sz="1400" dirty="0"/>
              <a:t>Combina 3 formas de PSA: (Calculado con una fórmula específica)</a:t>
            </a:r>
          </a:p>
          <a:p>
            <a:r>
              <a:rPr lang="es-AR" sz="1400" dirty="0"/>
              <a:t>Total PSA, Libre PSA, </a:t>
            </a:r>
            <a:r>
              <a:rPr lang="es-AR" sz="1400" dirty="0" err="1"/>
              <a:t>proPSA</a:t>
            </a:r>
            <a:r>
              <a:rPr lang="es-AR" sz="1400" dirty="0"/>
              <a:t> (una isoforma asociada a cáncer).</a:t>
            </a:r>
          </a:p>
          <a:p>
            <a:r>
              <a:rPr lang="es-AR" sz="1400" dirty="0"/>
              <a:t>Mejora la </a:t>
            </a:r>
            <a:r>
              <a:rPr lang="es-AR" sz="1400" b="1" dirty="0"/>
              <a:t>discriminación entre HPB y cáncer</a:t>
            </a:r>
            <a:r>
              <a:rPr lang="es-AR" sz="1400" dirty="0"/>
              <a:t>, especialmente en PSA total entre 2–10 ng/</a:t>
            </a:r>
            <a:r>
              <a:rPr lang="es-AR" sz="1400" dirty="0" err="1"/>
              <a:t>mL</a:t>
            </a:r>
            <a:r>
              <a:rPr lang="es-AR" sz="1400" dirty="0"/>
              <a:t>.</a:t>
            </a:r>
          </a:p>
          <a:p>
            <a:r>
              <a:rPr lang="es-AR" sz="1400" dirty="0"/>
              <a:t>Aumenta la </a:t>
            </a:r>
            <a:r>
              <a:rPr lang="es-AR" sz="1400" b="1" dirty="0"/>
              <a:t>precisión para indicar biopsia</a:t>
            </a:r>
            <a:r>
              <a:rPr lang="es-AR" sz="1400" dirty="0"/>
              <a:t>.</a:t>
            </a:r>
          </a:p>
        </p:txBody>
      </p:sp>
      <p:sp>
        <p:nvSpPr>
          <p:cNvPr id="5" name="Rectángulo 4">
            <a:extLst>
              <a:ext uri="{FF2B5EF4-FFF2-40B4-BE49-F238E27FC236}">
                <a16:creationId xmlns:a16="http://schemas.microsoft.com/office/drawing/2014/main" id="{46CCF981-F70D-400A-BC63-16D77260CA8A}"/>
              </a:ext>
            </a:extLst>
          </p:cNvPr>
          <p:cNvSpPr/>
          <p:nvPr/>
        </p:nvSpPr>
        <p:spPr>
          <a:xfrm>
            <a:off x="2265913" y="2514369"/>
            <a:ext cx="983987" cy="369332"/>
          </a:xfrm>
          <a:prstGeom prst="rect">
            <a:avLst/>
          </a:prstGeom>
          <a:solidFill>
            <a:schemeClr val="accent1">
              <a:lumMod val="60000"/>
              <a:lumOff val="40000"/>
            </a:schemeClr>
          </a:solidFill>
        </p:spPr>
        <p:txBody>
          <a:bodyPr wrap="none">
            <a:spAutoFit/>
          </a:bodyPr>
          <a:lstStyle/>
          <a:p>
            <a:r>
              <a:rPr lang="es-AR" b="1" dirty="0"/>
              <a:t>4</a:t>
            </a:r>
            <a:r>
              <a:rPr lang="es-ES" b="1" dirty="0" err="1"/>
              <a:t>Kscore</a:t>
            </a:r>
            <a:r>
              <a:rPr lang="es-ES" b="1" dirty="0"/>
              <a:t> </a:t>
            </a:r>
            <a:endParaRPr lang="es-AR" b="1" dirty="0"/>
          </a:p>
        </p:txBody>
      </p:sp>
      <p:sp>
        <p:nvSpPr>
          <p:cNvPr id="9" name="Rectángulo 8">
            <a:extLst>
              <a:ext uri="{FF2B5EF4-FFF2-40B4-BE49-F238E27FC236}">
                <a16:creationId xmlns:a16="http://schemas.microsoft.com/office/drawing/2014/main" id="{9C7E0648-0CA2-4F69-83A7-B362515DDC4A}"/>
              </a:ext>
            </a:extLst>
          </p:cNvPr>
          <p:cNvSpPr/>
          <p:nvPr/>
        </p:nvSpPr>
        <p:spPr>
          <a:xfrm>
            <a:off x="3400958" y="2533215"/>
            <a:ext cx="4798108" cy="523220"/>
          </a:xfrm>
          <a:prstGeom prst="rect">
            <a:avLst/>
          </a:prstGeom>
          <a:ln>
            <a:solidFill>
              <a:schemeClr val="accent1">
                <a:lumMod val="60000"/>
                <a:lumOff val="40000"/>
              </a:schemeClr>
            </a:solidFill>
          </a:ln>
        </p:spPr>
        <p:txBody>
          <a:bodyPr wrap="square">
            <a:spAutoFit/>
          </a:bodyPr>
          <a:lstStyle/>
          <a:p>
            <a:r>
              <a:rPr lang="es-ES" sz="1400" dirty="0"/>
              <a:t>Devuelve un riesgo porcentual de detectar </a:t>
            </a:r>
            <a:r>
              <a:rPr lang="es-ES" sz="1400" dirty="0" err="1"/>
              <a:t>CaP</a:t>
            </a:r>
            <a:r>
              <a:rPr lang="es-ES" sz="1400" dirty="0"/>
              <a:t> de alto grado </a:t>
            </a:r>
          </a:p>
          <a:p>
            <a:r>
              <a:rPr lang="es-ES" sz="1400" dirty="0"/>
              <a:t>Muy útil </a:t>
            </a:r>
            <a:r>
              <a:rPr lang="es-ES" sz="1400" b="1" dirty="0"/>
              <a:t>para decidir biopsia </a:t>
            </a:r>
            <a:r>
              <a:rPr lang="es-ES" sz="1400" dirty="0"/>
              <a:t> </a:t>
            </a:r>
          </a:p>
        </p:txBody>
      </p:sp>
      <p:sp>
        <p:nvSpPr>
          <p:cNvPr id="13" name="Rectángulo 12">
            <a:extLst>
              <a:ext uri="{FF2B5EF4-FFF2-40B4-BE49-F238E27FC236}">
                <a16:creationId xmlns:a16="http://schemas.microsoft.com/office/drawing/2014/main" id="{995C800D-06A1-490D-966E-74DB0EA89265}"/>
              </a:ext>
            </a:extLst>
          </p:cNvPr>
          <p:cNvSpPr/>
          <p:nvPr/>
        </p:nvSpPr>
        <p:spPr>
          <a:xfrm>
            <a:off x="2265913" y="3513434"/>
            <a:ext cx="686406" cy="369332"/>
          </a:xfrm>
          <a:prstGeom prst="rect">
            <a:avLst/>
          </a:prstGeom>
          <a:solidFill>
            <a:schemeClr val="accent1">
              <a:lumMod val="60000"/>
              <a:lumOff val="40000"/>
            </a:schemeClr>
          </a:solidFill>
        </p:spPr>
        <p:txBody>
          <a:bodyPr wrap="none">
            <a:spAutoFit/>
          </a:bodyPr>
          <a:lstStyle/>
          <a:p>
            <a:r>
              <a:rPr lang="es-ES" b="1" dirty="0"/>
              <a:t>PCA3</a:t>
            </a:r>
            <a:endParaRPr lang="es-AR" dirty="0"/>
          </a:p>
        </p:txBody>
      </p:sp>
      <p:sp>
        <p:nvSpPr>
          <p:cNvPr id="15" name="Rectángulo 14">
            <a:extLst>
              <a:ext uri="{FF2B5EF4-FFF2-40B4-BE49-F238E27FC236}">
                <a16:creationId xmlns:a16="http://schemas.microsoft.com/office/drawing/2014/main" id="{C9E04A1C-63B3-4C24-A149-52E5A98B6324}"/>
              </a:ext>
            </a:extLst>
          </p:cNvPr>
          <p:cNvSpPr/>
          <p:nvPr/>
        </p:nvSpPr>
        <p:spPr>
          <a:xfrm>
            <a:off x="3249900" y="3389524"/>
            <a:ext cx="6418163" cy="1169551"/>
          </a:xfrm>
          <a:prstGeom prst="rect">
            <a:avLst/>
          </a:prstGeom>
          <a:ln>
            <a:solidFill>
              <a:schemeClr val="accent1">
                <a:lumMod val="60000"/>
                <a:lumOff val="40000"/>
              </a:schemeClr>
            </a:solidFill>
          </a:ln>
        </p:spPr>
        <p:txBody>
          <a:bodyPr wrap="square">
            <a:spAutoFit/>
          </a:bodyPr>
          <a:lstStyle/>
          <a:p>
            <a:r>
              <a:rPr lang="es-ES" sz="1400" dirty="0"/>
              <a:t>ARNm </a:t>
            </a:r>
            <a:r>
              <a:rPr lang="es-ES" sz="1400" b="1" dirty="0" err="1"/>
              <a:t>sobreexpresado</a:t>
            </a:r>
            <a:r>
              <a:rPr lang="es-ES" sz="1400" b="1" dirty="0"/>
              <a:t> exclusivamente en células de </a:t>
            </a:r>
            <a:r>
              <a:rPr lang="es-ES" sz="1400" b="1" dirty="0" err="1"/>
              <a:t>CaP</a:t>
            </a:r>
            <a:r>
              <a:rPr lang="es-ES" sz="1400" dirty="0" err="1"/>
              <a:t>.</a:t>
            </a:r>
            <a:endParaRPr lang="es-ES" sz="1400" dirty="0"/>
          </a:p>
          <a:p>
            <a:r>
              <a:rPr lang="es-ES" sz="1400" dirty="0"/>
              <a:t>Se mide en </a:t>
            </a:r>
            <a:r>
              <a:rPr lang="es-ES" sz="1400" b="1" dirty="0"/>
              <a:t>orina</a:t>
            </a:r>
            <a:r>
              <a:rPr lang="es-ES" sz="1400" dirty="0"/>
              <a:t>, recolectada tras masaje prostático.</a:t>
            </a:r>
          </a:p>
          <a:p>
            <a:r>
              <a:rPr lang="es-ES" sz="1400" dirty="0"/>
              <a:t>Su </a:t>
            </a:r>
            <a:r>
              <a:rPr lang="es-ES" sz="1400" b="1" dirty="0"/>
              <a:t>especificidad</a:t>
            </a:r>
            <a:r>
              <a:rPr lang="es-ES" sz="1400" dirty="0"/>
              <a:t> es mayor que la del PSA.</a:t>
            </a:r>
          </a:p>
          <a:p>
            <a:r>
              <a:rPr lang="es-ES" sz="1400" dirty="0"/>
              <a:t>Ideal para Varones con </a:t>
            </a:r>
            <a:r>
              <a:rPr lang="es-ES" sz="1400" b="1" dirty="0"/>
              <a:t>biopsia negativa previa</a:t>
            </a:r>
            <a:r>
              <a:rPr lang="es-ES" sz="1400" dirty="0"/>
              <a:t>. Y PSA elevado persistente.</a:t>
            </a:r>
          </a:p>
          <a:p>
            <a:r>
              <a:rPr lang="es-ES" sz="1400" i="1" dirty="0"/>
              <a:t>Aún experimental en Argentina. Muy prometedor para evaluación complementaria.</a:t>
            </a:r>
            <a:endParaRPr lang="es-ES" sz="1400" dirty="0"/>
          </a:p>
        </p:txBody>
      </p:sp>
      <p:sp>
        <p:nvSpPr>
          <p:cNvPr id="16" name="Rectángulo 15">
            <a:extLst>
              <a:ext uri="{FF2B5EF4-FFF2-40B4-BE49-F238E27FC236}">
                <a16:creationId xmlns:a16="http://schemas.microsoft.com/office/drawing/2014/main" id="{79D9AC41-12A1-4BA7-8A03-B6472A7AC589}"/>
              </a:ext>
            </a:extLst>
          </p:cNvPr>
          <p:cNvSpPr/>
          <p:nvPr/>
        </p:nvSpPr>
        <p:spPr>
          <a:xfrm>
            <a:off x="2087922" y="4827702"/>
            <a:ext cx="5124095" cy="369332"/>
          </a:xfrm>
          <a:prstGeom prst="rect">
            <a:avLst/>
          </a:prstGeom>
          <a:solidFill>
            <a:schemeClr val="accent1">
              <a:lumMod val="60000"/>
              <a:lumOff val="40000"/>
            </a:schemeClr>
          </a:solidFill>
        </p:spPr>
        <p:txBody>
          <a:bodyPr wrap="none">
            <a:spAutoFit/>
          </a:bodyPr>
          <a:lstStyle/>
          <a:p>
            <a:r>
              <a:rPr lang="es-ES" dirty="0"/>
              <a:t>Test genéticos (</a:t>
            </a:r>
            <a:r>
              <a:rPr lang="es-AR" b="1" dirty="0"/>
              <a:t>BRCA2</a:t>
            </a:r>
            <a:r>
              <a:rPr lang="es-AR" dirty="0"/>
              <a:t>, </a:t>
            </a:r>
            <a:r>
              <a:rPr lang="es-AR" b="1" dirty="0"/>
              <a:t>BRCA1</a:t>
            </a:r>
            <a:r>
              <a:rPr lang="es-AR" dirty="0"/>
              <a:t>, </a:t>
            </a:r>
            <a:r>
              <a:rPr lang="es-AR" b="1" dirty="0"/>
              <a:t>ATM</a:t>
            </a:r>
            <a:r>
              <a:rPr lang="es-AR" dirty="0"/>
              <a:t>, </a:t>
            </a:r>
            <a:r>
              <a:rPr lang="es-AR" b="1" dirty="0"/>
              <a:t>CHEK2</a:t>
            </a:r>
            <a:r>
              <a:rPr lang="es-AR" dirty="0"/>
              <a:t>, </a:t>
            </a:r>
            <a:r>
              <a:rPr lang="es-AR" b="1" dirty="0"/>
              <a:t>PALB2</a:t>
            </a:r>
            <a:r>
              <a:rPr lang="es-ES" dirty="0"/>
              <a:t>).</a:t>
            </a:r>
            <a:endParaRPr lang="es-AR" dirty="0"/>
          </a:p>
        </p:txBody>
      </p:sp>
      <p:pic>
        <p:nvPicPr>
          <p:cNvPr id="10" name="Imagen 9">
            <a:extLst>
              <a:ext uri="{FF2B5EF4-FFF2-40B4-BE49-F238E27FC236}">
                <a16:creationId xmlns:a16="http://schemas.microsoft.com/office/drawing/2014/main" id="{2811503A-FC4E-424D-93F9-4403A4AEC104}"/>
              </a:ext>
            </a:extLst>
          </p:cNvPr>
          <p:cNvPicPr>
            <a:picLocks noChangeAspect="1"/>
          </p:cNvPicPr>
          <p:nvPr/>
        </p:nvPicPr>
        <p:blipFill rotWithShape="1">
          <a:blip r:embed="rId7"/>
          <a:srcRect l="869" t="10413" r="-869" b="13924"/>
          <a:stretch/>
        </p:blipFill>
        <p:spPr>
          <a:xfrm>
            <a:off x="99805" y="5063315"/>
            <a:ext cx="1987341" cy="1503678"/>
          </a:xfrm>
          <a:prstGeom prst="rect">
            <a:avLst/>
          </a:prstGeom>
        </p:spPr>
      </p:pic>
    </p:spTree>
    <p:extLst>
      <p:ext uri="{BB962C8B-B14F-4D97-AF65-F5344CB8AC3E}">
        <p14:creationId xmlns:p14="http://schemas.microsoft.com/office/powerpoint/2010/main" val="978229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AA367D5-6B15-42AA-A384-659E56CD269A}"/>
              </a:ext>
            </a:extLst>
          </p:cNvPr>
          <p:cNvPicPr>
            <a:picLocks noChangeAspect="1"/>
          </p:cNvPicPr>
          <p:nvPr/>
        </p:nvPicPr>
        <p:blipFill rotWithShape="1">
          <a:blip r:embed="rId2"/>
          <a:srcRect l="3581" t="11849" b="18345"/>
          <a:stretch/>
        </p:blipFill>
        <p:spPr>
          <a:xfrm flipH="1">
            <a:off x="4969564" y="3405784"/>
            <a:ext cx="7140277" cy="3359274"/>
          </a:xfrm>
          <a:prstGeom prst="rect">
            <a:avLst/>
          </a:prstGeom>
        </p:spPr>
      </p:pic>
      <p:sp>
        <p:nvSpPr>
          <p:cNvPr id="8" name="CuadroTexto 7">
            <a:extLst>
              <a:ext uri="{FF2B5EF4-FFF2-40B4-BE49-F238E27FC236}">
                <a16:creationId xmlns:a16="http://schemas.microsoft.com/office/drawing/2014/main" id="{2C5723FC-6FE3-4FC8-B232-17A9849EC95D}"/>
              </a:ext>
            </a:extLst>
          </p:cNvPr>
          <p:cNvSpPr txBox="1"/>
          <p:nvPr/>
        </p:nvSpPr>
        <p:spPr>
          <a:xfrm>
            <a:off x="5267357" y="4576621"/>
            <a:ext cx="4876656" cy="923330"/>
          </a:xfrm>
          <a:prstGeom prst="rect">
            <a:avLst/>
          </a:prstGeom>
          <a:noFill/>
        </p:spPr>
        <p:txBody>
          <a:bodyPr wrap="none" rtlCol="0">
            <a:spAutoFit/>
          </a:bodyPr>
          <a:lstStyle/>
          <a:p>
            <a:r>
              <a:rPr lang="es-ES" sz="5400" b="1" dirty="0">
                <a:effectLst>
                  <a:outerShdw blurRad="38100" dist="38100" dir="2700000" algn="tl">
                    <a:srgbClr val="000000">
                      <a:alpha val="43137"/>
                    </a:srgbClr>
                  </a:outerShdw>
                </a:effectLst>
                <a:latin typeface="Ink Free" panose="03080402000500000000" pitchFamily="66" charset="0"/>
              </a:rPr>
              <a:t>Muchas gracias.</a:t>
            </a:r>
            <a:endParaRPr lang="es-AR" sz="5400" b="1" dirty="0">
              <a:effectLst>
                <a:outerShdw blurRad="38100" dist="38100" dir="2700000" algn="tl">
                  <a:srgbClr val="000000">
                    <a:alpha val="43137"/>
                  </a:srgbClr>
                </a:outerShdw>
              </a:effectLst>
              <a:latin typeface="Ink Free" panose="03080402000500000000" pitchFamily="66" charset="0"/>
            </a:endParaRPr>
          </a:p>
        </p:txBody>
      </p:sp>
      <p:pic>
        <p:nvPicPr>
          <p:cNvPr id="3" name="Imagen 2">
            <a:extLst>
              <a:ext uri="{FF2B5EF4-FFF2-40B4-BE49-F238E27FC236}">
                <a16:creationId xmlns:a16="http://schemas.microsoft.com/office/drawing/2014/main" id="{B79F9759-2640-43EC-B88B-039205AAABC7}"/>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8812695" y="114210"/>
            <a:ext cx="3204381" cy="3204381"/>
          </a:xfrm>
          <a:prstGeom prst="rect">
            <a:avLst/>
          </a:prstGeom>
        </p:spPr>
      </p:pic>
      <p:sp>
        <p:nvSpPr>
          <p:cNvPr id="4" name="CuadroTexto 3">
            <a:extLst>
              <a:ext uri="{FF2B5EF4-FFF2-40B4-BE49-F238E27FC236}">
                <a16:creationId xmlns:a16="http://schemas.microsoft.com/office/drawing/2014/main" id="{18691C68-EF73-4755-B586-D410AA3E6AA2}"/>
              </a:ext>
            </a:extLst>
          </p:cNvPr>
          <p:cNvSpPr txBox="1"/>
          <p:nvPr/>
        </p:nvSpPr>
        <p:spPr>
          <a:xfrm>
            <a:off x="174924" y="114210"/>
            <a:ext cx="7361949" cy="1077218"/>
          </a:xfrm>
          <a:prstGeom prst="rect">
            <a:avLst/>
          </a:prstGeom>
          <a:noFill/>
        </p:spPr>
        <p:txBody>
          <a:bodyPr wrap="square" rtlCol="0">
            <a:spAutoFit/>
          </a:bodyPr>
          <a:lstStyle/>
          <a:p>
            <a:r>
              <a:rPr lang="es-ES" sz="3200" dirty="0">
                <a:latin typeface="Segoe Script" panose="030B0504020000000003" pitchFamily="66" charset="0"/>
              </a:rPr>
              <a:t>El cáncer es una palabra, no una sentencia.</a:t>
            </a:r>
            <a:endParaRPr lang="es-AR" sz="3200" dirty="0">
              <a:latin typeface="Segoe Script" panose="030B0504020000000003" pitchFamily="66" charset="0"/>
            </a:endParaRPr>
          </a:p>
        </p:txBody>
      </p:sp>
      <p:pic>
        <p:nvPicPr>
          <p:cNvPr id="5" name="Imagen 4">
            <a:extLst>
              <a:ext uri="{FF2B5EF4-FFF2-40B4-BE49-F238E27FC236}">
                <a16:creationId xmlns:a16="http://schemas.microsoft.com/office/drawing/2014/main" id="{3879924C-2D4B-4B47-9F34-4C2F8DD462A0}"/>
              </a:ext>
            </a:extLst>
          </p:cNvPr>
          <p:cNvPicPr>
            <a:picLocks noChangeAspect="1"/>
          </p:cNvPicPr>
          <p:nvPr/>
        </p:nvPicPr>
        <p:blipFill>
          <a:blip r:embed="rId5"/>
          <a:stretch>
            <a:fillRect/>
          </a:stretch>
        </p:blipFill>
        <p:spPr>
          <a:xfrm>
            <a:off x="2642312" y="3221486"/>
            <a:ext cx="2436536" cy="2436536"/>
          </a:xfrm>
          <a:prstGeom prst="rect">
            <a:avLst/>
          </a:prstGeom>
        </p:spPr>
      </p:pic>
      <p:pic>
        <p:nvPicPr>
          <p:cNvPr id="12" name="Imagen 11">
            <a:extLst>
              <a:ext uri="{FF2B5EF4-FFF2-40B4-BE49-F238E27FC236}">
                <a16:creationId xmlns:a16="http://schemas.microsoft.com/office/drawing/2014/main" id="{8A924279-3FA7-4307-8279-33F130577E44}"/>
              </a:ext>
            </a:extLst>
          </p:cNvPr>
          <p:cNvPicPr>
            <a:picLocks noChangeAspect="1"/>
          </p:cNvPicPr>
          <p:nvPr/>
        </p:nvPicPr>
        <p:blipFill>
          <a:blip r:embed="rId6"/>
          <a:stretch>
            <a:fillRect/>
          </a:stretch>
        </p:blipFill>
        <p:spPr>
          <a:xfrm>
            <a:off x="12884" y="4714875"/>
            <a:ext cx="2143125" cy="2143125"/>
          </a:xfrm>
          <a:prstGeom prst="rect">
            <a:avLst/>
          </a:prstGeom>
        </p:spPr>
      </p:pic>
      <p:pic>
        <p:nvPicPr>
          <p:cNvPr id="14" name="Imagen 13">
            <a:extLst>
              <a:ext uri="{FF2B5EF4-FFF2-40B4-BE49-F238E27FC236}">
                <a16:creationId xmlns:a16="http://schemas.microsoft.com/office/drawing/2014/main" id="{2B165C08-4371-461F-8E0F-EFBBC0C29926}"/>
              </a:ext>
            </a:extLst>
          </p:cNvPr>
          <p:cNvPicPr>
            <a:picLocks noChangeAspect="1"/>
          </p:cNvPicPr>
          <p:nvPr/>
        </p:nvPicPr>
        <p:blipFill>
          <a:blip r:embed="rId7"/>
          <a:stretch>
            <a:fillRect/>
          </a:stretch>
        </p:blipFill>
        <p:spPr>
          <a:xfrm>
            <a:off x="5727503" y="1057672"/>
            <a:ext cx="2436536" cy="2447413"/>
          </a:xfrm>
          <a:prstGeom prst="rect">
            <a:avLst/>
          </a:prstGeom>
        </p:spPr>
      </p:pic>
      <p:pic>
        <p:nvPicPr>
          <p:cNvPr id="16" name="Imagen 15">
            <a:extLst>
              <a:ext uri="{FF2B5EF4-FFF2-40B4-BE49-F238E27FC236}">
                <a16:creationId xmlns:a16="http://schemas.microsoft.com/office/drawing/2014/main" id="{54CB7EF9-85B5-48CF-A210-B1EC13C5625A}"/>
              </a:ext>
            </a:extLst>
          </p:cNvPr>
          <p:cNvPicPr>
            <a:picLocks noChangeAspect="1"/>
          </p:cNvPicPr>
          <p:nvPr/>
        </p:nvPicPr>
        <p:blipFill>
          <a:blip r:embed="rId8"/>
          <a:stretch>
            <a:fillRect/>
          </a:stretch>
        </p:blipFill>
        <p:spPr>
          <a:xfrm>
            <a:off x="174924" y="1416501"/>
            <a:ext cx="3840064" cy="1579912"/>
          </a:xfrm>
          <a:prstGeom prst="rect">
            <a:avLst/>
          </a:prstGeom>
        </p:spPr>
      </p:pic>
    </p:spTree>
    <p:extLst>
      <p:ext uri="{BB962C8B-B14F-4D97-AF65-F5344CB8AC3E}">
        <p14:creationId xmlns:p14="http://schemas.microsoft.com/office/powerpoint/2010/main" val="18753787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1875</TotalTime>
  <Words>3900</Words>
  <Application>Microsoft Office PowerPoint</Application>
  <PresentationFormat>Panorámica</PresentationFormat>
  <Paragraphs>387</Paragraphs>
  <Slides>28</Slides>
  <Notes>0</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28</vt:i4>
      </vt:variant>
    </vt:vector>
  </HeadingPairs>
  <TitlesOfParts>
    <vt:vector size="43" baseType="lpstr">
      <vt:lpstr>Arial</vt:lpstr>
      <vt:lpstr>BlinkMacSystemFont</vt:lpstr>
      <vt:lpstr>Calibri</vt:lpstr>
      <vt:lpstr>Calibri Light</vt:lpstr>
      <vt:lpstr>Google Sans</vt:lpstr>
      <vt:lpstr>Ink Free</vt:lpstr>
      <vt:lpstr>Lora</vt:lpstr>
      <vt:lpstr>Noto Sans</vt:lpstr>
      <vt:lpstr>Object Sans</vt:lpstr>
      <vt:lpstr>Segoe Print</vt:lpstr>
      <vt:lpstr>Segoe Script</vt:lpstr>
      <vt:lpstr>Segoe UI Emoji</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Chu</dc:creator>
  <cp:lastModifiedBy>Chu</cp:lastModifiedBy>
  <cp:revision>178</cp:revision>
  <dcterms:created xsi:type="dcterms:W3CDTF">2025-06-26T23:29:23Z</dcterms:created>
  <dcterms:modified xsi:type="dcterms:W3CDTF">2025-07-01T22:14:05Z</dcterms:modified>
</cp:coreProperties>
</file>